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306" r:id="rId4"/>
    <p:sldId id="312" r:id="rId5"/>
    <p:sldId id="319" r:id="rId6"/>
    <p:sldId id="313" r:id="rId7"/>
    <p:sldId id="318" r:id="rId8"/>
    <p:sldId id="314" r:id="rId9"/>
    <p:sldId id="315" r:id="rId10"/>
    <p:sldId id="317" r:id="rId11"/>
    <p:sldId id="305" r:id="rId12"/>
    <p:sldId id="28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B2C"/>
    <a:srgbClr val="A0633A"/>
    <a:srgbClr val="D09F7C"/>
    <a:srgbClr val="AD84C6"/>
    <a:srgbClr val="B9EDFD"/>
    <a:srgbClr val="28C6F8"/>
    <a:srgbClr val="FFFFB7"/>
    <a:srgbClr val="F7C096"/>
    <a:srgbClr val="EF4735"/>
    <a:srgbClr val="F6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94660"/>
  </p:normalViewPr>
  <p:slideViewPr>
    <p:cSldViewPr snapToGrid="0">
      <p:cViewPr>
        <p:scale>
          <a:sx n="89" d="100"/>
          <a:sy n="89" d="100"/>
        </p:scale>
        <p:origin x="-9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CBWENIgKyvI&amp;feature=youtu.be&amp;fbclid=IwAR0JJ4aj_VBMUzGXFCi9tLRER4FR3Ek5SSo7NiKjwhLN6b2aCp0Xa5czRX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22. ISMERKEDÉS AZ ÉTKEZÉS ELŐTTI ÉS AZ ÉTKEZÉS UTÁNI IMÁDSÁGGAL</a:t>
            </a:r>
          </a:p>
        </p:txBody>
      </p:sp>
      <p:sp>
        <p:nvSpPr>
          <p:cNvPr id="5" name="Ellipszis 4"/>
          <p:cNvSpPr/>
          <p:nvPr/>
        </p:nvSpPr>
        <p:spPr>
          <a:xfrm>
            <a:off x="1036747" y="2400038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45114" y="1801906"/>
            <a:ext cx="7027797" cy="4773706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B7E0A8"/>
                </a:gs>
                <a:gs pos="100000">
                  <a:srgbClr val="FBD095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u-HU" sz="2800" b="1" dirty="0">
              <a:solidFill>
                <a:srgbClr val="38567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internetkapcsolat,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lap vagy füzet,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Times New Roman" pitchFamily="18" charset="0"/>
                <a:cs typeface="Times New Roman" pitchFamily="18" charset="0"/>
              </a:rPr>
              <a:t>színes ceruzák.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38567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linkre csak </a:t>
            </a:r>
            <a:r>
              <a:rPr lang="hu-H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így tudnak rákattintani!)</a:t>
            </a:r>
            <a:endParaRPr lang="hu-H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461190" y="394138"/>
            <a:ext cx="8900494" cy="5929749"/>
          </a:xfrm>
          <a:prstGeom prst="roundRect">
            <a:avLst>
              <a:gd name="adj" fmla="val 15170"/>
            </a:avLst>
          </a:prstGeom>
          <a:solidFill>
            <a:srgbClr val="D09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Feladat:</a:t>
            </a: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Egy lapra rajzolj egy asztalt.</a:t>
            </a: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Az asztalra rajzold le: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kedvenc ételedet,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kedvenc italodat,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kedvenc édességedet!</a:t>
            </a: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Színezd ki a rajzot!</a:t>
            </a: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lap aljára írj egy hálaadó imádságot </a:t>
            </a: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saját szavaiddal!</a:t>
            </a: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kész lapot fotózd le és küldd el  </a:t>
            </a:r>
          </a:p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Hittanoktatódnak!</a:t>
            </a:r>
          </a:p>
          <a:p>
            <a:endParaRPr lang="hu-H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" y="819807"/>
            <a:ext cx="2152918" cy="21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9815"/>
            <a:ext cx="217320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noFill/>
          <a:ln w="44450">
            <a:solidFill>
              <a:srgbClr val="F58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804387" y="3373251"/>
            <a:ext cx="3198813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solidFill>
                  <a:srgbClr val="784B2C"/>
                </a:solidFill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solidFill>
                  <a:srgbClr val="784B2C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13218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22000">
              <a:schemeClr val="accent6">
                <a:lumMod val="0"/>
                <a:lumOff val="100000"/>
              </a:schemeClr>
            </a:gs>
            <a:gs pos="67000">
              <a:srgbClr val="33CC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>
            <a:spLocks noChangeAspect="1"/>
          </p:cNvSpPr>
          <p:nvPr/>
        </p:nvSpPr>
        <p:spPr>
          <a:xfrm>
            <a:off x="660108" y="560242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082667" y="1085255"/>
            <a:ext cx="3089275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Köszönjük </a:t>
            </a:r>
            <a:endParaRPr lang="hu-HU" altLang="hu-HU" sz="2800" b="1" dirty="0" smtClean="0">
              <a:solidFill>
                <a:srgbClr val="33CC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 smtClean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2800" b="1" dirty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Isten áldását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kívánjuk ezzel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 smtClean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sz="2800" b="1" dirty="0">
                <a:solidFill>
                  <a:srgbClr val="33CCCC"/>
                </a:solidFill>
                <a:effectLst/>
                <a:latin typeface="Times New Roman" pitchFamily="18" charset="0"/>
                <a:cs typeface="Times New Roman" pitchFamily="18" charset="0"/>
              </a:rPr>
              <a:t>Igével!</a:t>
            </a:r>
          </a:p>
        </p:txBody>
      </p:sp>
      <p:sp>
        <p:nvSpPr>
          <p:cNvPr id="6" name="Téglalap 12"/>
          <p:cNvSpPr>
            <a:spLocks noChangeArrowheads="1"/>
          </p:cNvSpPr>
          <p:nvPr/>
        </p:nvSpPr>
        <p:spPr bwMode="auto">
          <a:xfrm>
            <a:off x="1630252" y="5026696"/>
            <a:ext cx="77187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b="1" dirty="0">
                <a:solidFill>
                  <a:srgbClr val="33CC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 </a:t>
            </a:r>
            <a:r>
              <a:rPr lang="hu-HU" altLang="hu-HU" sz="6000" b="1" dirty="0">
                <a:solidFill>
                  <a:srgbClr val="D4CE6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5237782" y="1911844"/>
            <a:ext cx="62442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A39D2D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A39D2D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A39D2D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A39D2D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97944" cy="1869141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 flipH="1">
            <a:off x="1897943" y="182696"/>
            <a:ext cx="10294055" cy="62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Nézd meg jól a képet! Mit tesznek az étkezés előtt?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47">
                        <a14:foregroundMark x1="10226" y1="28844" x2="7535" y2="90465"/>
                        <a14:foregroundMark x1="65877" y1="16806" x2="64370" y2="8582"/>
                        <a14:foregroundMark x1="80301" y1="10965" x2="82024" y2="21692"/>
                        <a14:foregroundMark x1="58127" y1="87247" x2="65877" y2="77116"/>
                        <a14:foregroundMark x1="67815" y1="87247" x2="72874" y2="76639"/>
                        <a14:foregroundMark x1="77180" y1="90822" x2="84930" y2="84148"/>
                        <a14:foregroundMark x1="84607" y1="97974" x2="88482" y2="92610"/>
                        <a14:foregroundMark x1="18622" y1="36114" x2="24865" y2="36114"/>
                        <a14:foregroundMark x1="22067" y1="40644" x2="23574" y2="34923"/>
                        <a14:foregroundMark x1="19699" y1="37902" x2="20344" y2="33731"/>
                        <a14:foregroundMark x1="54360" y1="54708" x2="56297" y2="44577"/>
                        <a14:foregroundMark x1="48116" y1="89273" x2="44349" y2="81645"/>
                        <a14:backgroundMark x1="35522" y1="36353" x2="36921" y2="26460"/>
                        <a14:backgroundMark x1="54037" y1="51013" x2="51130" y2="38498"/>
                        <a14:backgroundMark x1="53821" y1="61144" x2="52853" y2="47557"/>
                        <a14:backgroundMark x1="50807" y1="37306" x2="52530" y2="28844"/>
                        <a14:backgroundMark x1="23251" y1="79380" x2="22713" y2="77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1337275"/>
            <a:ext cx="5663184" cy="5114544"/>
          </a:xfrm>
          <a:prstGeom prst="rect">
            <a:avLst/>
          </a:prstGeom>
        </p:spPr>
      </p:pic>
      <p:sp>
        <p:nvSpPr>
          <p:cNvPr id="18" name="Lekerekített téglalap 17"/>
          <p:cNvSpPr/>
          <p:nvPr/>
        </p:nvSpPr>
        <p:spPr>
          <a:xfrm>
            <a:off x="2241953" y="2586009"/>
            <a:ext cx="4126595" cy="3865809"/>
          </a:xfrm>
          <a:prstGeom prst="roundRect">
            <a:avLst/>
          </a:prstGeom>
          <a:solidFill>
            <a:srgbClr val="ADA4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Jézus  vezetésével </a:t>
            </a: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a tanítványok </a:t>
            </a: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és a kisfiú 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az étkezés előtt </a:t>
            </a: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HÁLÁT adtak </a:t>
            </a: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Istennek</a:t>
            </a: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az ételért.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222" y="3565763"/>
            <a:ext cx="1928165" cy="19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8984" y="141890"/>
            <a:ext cx="7443016" cy="671611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400658" y="2470829"/>
            <a:ext cx="2025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Jövel Jézus, 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légy vendégünk,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áldd meg, amit 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adtál nékünk.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Ámen.</a:t>
            </a:r>
            <a:endParaRPr lang="hu-H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flipH="1">
            <a:off x="2239118" y="309872"/>
            <a:ext cx="3509630" cy="1470792"/>
          </a:xfrm>
          <a:prstGeom prst="rect">
            <a:avLst/>
          </a:prstGeom>
          <a:solidFill>
            <a:schemeClr val="bg1"/>
          </a:solidFill>
          <a:ln w="66675" cmpd="tri">
            <a:solidFill>
              <a:srgbClr val="82C781"/>
            </a:solidFill>
            <a:prstDash val="sysDot"/>
          </a:ln>
        </p:spPr>
        <p:txBody>
          <a:bodyPr wrap="square" rtlCol="0">
            <a:noAutofit/>
          </a:bodyPr>
          <a:lstStyle/>
          <a:p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Olvasd el az étkezés előtti imádságot, </a:t>
            </a:r>
          </a:p>
          <a:p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és tanuld meg!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14515" cy="20905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" y="3058514"/>
            <a:ext cx="5087217" cy="37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78804" y="541391"/>
            <a:ext cx="9645333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Énekeld el az étkezés előtti imádságot! Kattints ide!</a:t>
            </a:r>
            <a:endParaRPr lang="hu-HU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78805" cy="2160000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3898506" y="2452654"/>
            <a:ext cx="6205928" cy="3267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Jövel Jézus, légy vendégünk,</a:t>
            </a:r>
          </a:p>
          <a:p>
            <a:pPr algn="ctr"/>
            <a:r>
              <a:rPr lang="hu-HU" sz="3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áldd meg, amit adtál nékünk!</a:t>
            </a:r>
          </a:p>
          <a:p>
            <a:pPr algn="ctr"/>
            <a:endParaRPr lang="hu-H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Adjad, Urunk, hogy jól essék,</a:t>
            </a:r>
          </a:p>
          <a:p>
            <a:pPr algn="ctr"/>
            <a:r>
              <a:rPr lang="hu-HU" sz="3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 neved dicsértessék!</a:t>
            </a:r>
          </a:p>
          <a:p>
            <a:pPr algn="ctr"/>
            <a:r>
              <a:rPr lang="hu-HU" sz="3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Ámen.</a:t>
            </a:r>
            <a:endParaRPr lang="hu-HU" sz="3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766482" y="4329953"/>
            <a:ext cx="2447365" cy="1062318"/>
          </a:xfrm>
          <a:prstGeom prst="roundRect">
            <a:avLst/>
          </a:prstGeom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énekelt imádságnak van egy 2. versszaka is.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6348" t="1566" r="9496" b="2934"/>
          <a:stretch/>
        </p:blipFill>
        <p:spPr>
          <a:xfrm>
            <a:off x="-60502" y="116872"/>
            <a:ext cx="6574220" cy="67318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71057" y="2450895"/>
            <a:ext cx="191110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 dirty="0"/>
              <a:t>Aki ételt, italt adott, annak neve legyen áldott!</a:t>
            </a:r>
          </a:p>
          <a:p>
            <a:r>
              <a:rPr lang="hu-HU" dirty="0"/>
              <a:t>Ámen.</a:t>
            </a:r>
          </a:p>
        </p:txBody>
      </p:sp>
      <p:sp>
        <p:nvSpPr>
          <p:cNvPr id="6" name="Szövegdoboz 5"/>
          <p:cNvSpPr txBox="1"/>
          <p:nvPr/>
        </p:nvSpPr>
        <p:spPr>
          <a:xfrm flipH="1">
            <a:off x="6196673" y="309872"/>
            <a:ext cx="3509630" cy="1470792"/>
          </a:xfrm>
          <a:prstGeom prst="rect">
            <a:avLst/>
          </a:prstGeom>
          <a:solidFill>
            <a:schemeClr val="bg1"/>
          </a:solidFill>
          <a:ln w="66675" cmpd="tri">
            <a:solidFill>
              <a:srgbClr val="EF4735"/>
            </a:solidFill>
            <a:prstDash val="sysDot"/>
          </a:ln>
        </p:spPr>
        <p:txBody>
          <a:bodyPr wrap="square" rtlCol="0">
            <a:noAutofit/>
          </a:bodyPr>
          <a:lstStyle/>
          <a:p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Olvasd el az étkezés utáni imádságot is, </a:t>
            </a:r>
          </a:p>
          <a:p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és tanuld meg!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485" y="0"/>
            <a:ext cx="2114515" cy="20905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3038747"/>
            <a:ext cx="540105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8165" cy="190629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63618" t="25135" r="13714" b="46972"/>
          <a:stretch/>
        </p:blipFill>
        <p:spPr>
          <a:xfrm>
            <a:off x="4672405" y="1060677"/>
            <a:ext cx="2592000" cy="27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35376" t="3090" r="38589" b="69177"/>
          <a:stretch/>
        </p:blipFill>
        <p:spPr>
          <a:xfrm>
            <a:off x="878110" y="3171227"/>
            <a:ext cx="2697163" cy="259262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57695" t="57007" r="16554" b="14569"/>
          <a:stretch/>
        </p:blipFill>
        <p:spPr>
          <a:xfrm>
            <a:off x="8450667" y="2987989"/>
            <a:ext cx="2767166" cy="27562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3" name="Szövegdoboz 12"/>
          <p:cNvSpPr txBox="1"/>
          <p:nvPr/>
        </p:nvSpPr>
        <p:spPr>
          <a:xfrm flipH="1">
            <a:off x="1897940" y="20150"/>
            <a:ext cx="10294055" cy="941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Nézd meg jól a képeket!</a:t>
            </a:r>
          </a:p>
          <a:p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Hogyan szoktunk imádkozni étkezéskor?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426692" y="5763848"/>
            <a:ext cx="3600000" cy="86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Összekulcsolt kézzel</a:t>
            </a:r>
          </a:p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imádkozunk.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4212970" y="3760677"/>
            <a:ext cx="3600000" cy="86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Csukott szemmel imádkozunk.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8118539" y="5763848"/>
            <a:ext cx="3600000" cy="86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Asztalnál ülve mondjuk az imádságot.</a:t>
            </a:r>
          </a:p>
        </p:txBody>
      </p:sp>
    </p:spTree>
    <p:extLst>
      <p:ext uri="{BB962C8B-B14F-4D97-AF65-F5344CB8AC3E}">
        <p14:creationId xmlns:p14="http://schemas.microsoft.com/office/powerpoint/2010/main" val="2724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97944" cy="1869141"/>
          </a:xfrm>
          <a:prstGeom prst="rect">
            <a:avLst/>
          </a:prstGeom>
          <a:ln>
            <a:noFill/>
          </a:ln>
        </p:spPr>
      </p:pic>
      <p:sp>
        <p:nvSpPr>
          <p:cNvPr id="6" name="Lekerekített téglalap 5"/>
          <p:cNvSpPr/>
          <p:nvPr/>
        </p:nvSpPr>
        <p:spPr>
          <a:xfrm>
            <a:off x="6834766" y="384813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Köszönöm.  </a:t>
            </a:r>
            <a:r>
              <a:rPr lang="hu-HU" sz="46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I</a:t>
            </a:r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6046490" y="1400384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Nem kérek.    </a:t>
            </a:r>
            <a:r>
              <a:rPr lang="hu-HU" sz="46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247704" y="4522807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Hálás vagyok.  </a:t>
            </a:r>
            <a:r>
              <a:rPr lang="hu-HU" sz="46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5247704" y="2491665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Ez sok.  </a:t>
            </a:r>
            <a:r>
              <a:rPr lang="hu-HU" sz="46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4329177" y="3507236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Nem szeretem.  </a:t>
            </a:r>
            <a:r>
              <a:rPr lang="hu-HU" sz="46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6834766" y="5679760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Jézus itt van.  </a:t>
            </a:r>
            <a:r>
              <a:rPr lang="hu-HU" sz="46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141888" y="2670525"/>
            <a:ext cx="4035973" cy="3304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b="1" dirty="0">
                <a:solidFill>
                  <a:srgbClr val="AD84C6"/>
                </a:solidFill>
                <a:latin typeface="Times New Roman" pitchFamily="18" charset="0"/>
                <a:cs typeface="Times New Roman" pitchFamily="18" charset="0"/>
              </a:rPr>
              <a:t>Mit mondunk az imádságokkal?</a:t>
            </a:r>
          </a:p>
          <a:p>
            <a:endParaRPr lang="hu-HU" sz="2400" dirty="0">
              <a:solidFill>
                <a:srgbClr val="AD84C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600" dirty="0">
                <a:solidFill>
                  <a:srgbClr val="AD84C6"/>
                </a:solidFill>
                <a:latin typeface="Times New Roman" pitchFamily="18" charset="0"/>
                <a:cs typeface="Times New Roman" pitchFamily="18" charset="0"/>
              </a:rPr>
              <a:t>Válaszd ki a megfelelő mondatokat! </a:t>
            </a:r>
          </a:p>
          <a:p>
            <a:r>
              <a:rPr lang="hu-HU" sz="2600" dirty="0">
                <a:solidFill>
                  <a:srgbClr val="AD84C6"/>
                </a:solidFill>
                <a:latin typeface="Times New Roman" pitchFamily="18" charset="0"/>
                <a:cs typeface="Times New Roman" pitchFamily="18" charset="0"/>
              </a:rPr>
              <a:t>Olvasd össze az igaz válaszok utáni betűket! </a:t>
            </a:r>
          </a:p>
        </p:txBody>
      </p:sp>
    </p:spTree>
    <p:extLst>
      <p:ext uri="{BB962C8B-B14F-4D97-AF65-F5344CB8AC3E}">
        <p14:creationId xmlns:p14="http://schemas.microsoft.com/office/powerpoint/2010/main" val="487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5828" r="8604" b="2710"/>
          <a:stretch/>
        </p:blipFill>
        <p:spPr>
          <a:xfrm>
            <a:off x="1813034" y="0"/>
            <a:ext cx="668458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4010400" y="2216662"/>
            <a:ext cx="2317532" cy="2229216"/>
          </a:xfrm>
          <a:prstGeom prst="roundRect">
            <a:avLst>
              <a:gd name="adj" fmla="val 29071"/>
            </a:avLst>
          </a:prstGeom>
          <a:solidFill>
            <a:schemeClr val="bg1"/>
          </a:solidFill>
          <a:ln w="762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AD84C6"/>
                </a:solidFill>
                <a:latin typeface="Times New Roman" pitchFamily="18" charset="0"/>
                <a:cs typeface="Times New Roman" pitchFamily="18" charset="0"/>
              </a:rPr>
              <a:t> Ha jól választottál, akkor ez a szó jött ki:</a:t>
            </a:r>
            <a:endParaRPr lang="hu-HU" sz="2400" dirty="0">
              <a:solidFill>
                <a:srgbClr val="AD84C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dirty="0" smtClean="0">
                <a:solidFill>
                  <a:srgbClr val="AD84C6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endParaRPr lang="hu-HU" sz="2800" dirty="0">
              <a:solidFill>
                <a:srgbClr val="AD84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14515" cy="2090536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8497614" y="1797353"/>
            <a:ext cx="3577593" cy="3225490"/>
          </a:xfrm>
          <a:prstGeom prst="roundRect">
            <a:avLst>
              <a:gd name="adj" fmla="val 201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Köszönetet mondunk </a:t>
            </a:r>
          </a:p>
          <a:p>
            <a:pPr algn="ctr"/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és hálát adunk, </a:t>
            </a:r>
          </a:p>
          <a:p>
            <a:pPr algn="ctr"/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mert Isten 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ondoskodik rólunk, </a:t>
            </a:r>
          </a:p>
          <a:p>
            <a:pPr algn="ctr"/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nem felejt el 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minket, </a:t>
            </a:r>
            <a:endParaRPr lang="hu-H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és Jézus velünk van.   </a:t>
            </a:r>
            <a:endParaRPr lang="hu-H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2553</TotalTime>
  <Words>403</Words>
  <Application>Microsoft Office PowerPoint</Application>
  <PresentationFormat>Egyéni</PresentationFormat>
  <Paragraphs>88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218</cp:revision>
  <dcterms:created xsi:type="dcterms:W3CDTF">2020-04-05T07:55:46Z</dcterms:created>
  <dcterms:modified xsi:type="dcterms:W3CDTF">2020-04-20T11:49:02Z</dcterms:modified>
</cp:coreProperties>
</file>