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0" r:id="rId7"/>
    <p:sldId id="261" r:id="rId8"/>
    <p:sldId id="277" r:id="rId9"/>
    <p:sldId id="276" r:id="rId10"/>
    <p:sldId id="272" r:id="rId11"/>
    <p:sldId id="273" r:id="rId12"/>
    <p:sldId id="274" r:id="rId13"/>
    <p:sldId id="275" r:id="rId14"/>
    <p:sldId id="267" r:id="rId15"/>
    <p:sldId id="257" r:id="rId16"/>
    <p:sldId id="262" r:id="rId17"/>
    <p:sldId id="278" r:id="rId18"/>
    <p:sldId id="263" r:id="rId19"/>
    <p:sldId id="26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3E1"/>
    <a:srgbClr val="E8BEE8"/>
    <a:srgbClr val="E7BFDE"/>
    <a:srgbClr val="E4C2D1"/>
    <a:srgbClr val="D2E51B"/>
    <a:srgbClr val="F103B3"/>
    <a:srgbClr val="16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2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1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4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0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76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0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4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28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8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4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6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37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4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4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09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6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78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59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23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2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6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3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397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95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6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32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14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73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2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86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69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263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85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98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675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66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51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36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22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32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53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7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623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1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56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754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3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19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8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342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0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97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53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00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607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19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34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70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079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65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51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46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E888-43CB-44D6-B3BA-DA6D35A662B4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35A2-296F-4AD3-AAE6-9CF6D5C084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7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undcloud.com/reformatusegyhaz/itt-van-isten-koeztuenk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://rpi-feladatbank.reformatus.hu/6X7SJ66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rpi-feladatbank.reformatus.hu/ElB4lBT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14045" y="2274117"/>
            <a:ext cx="2949575" cy="2884488"/>
          </a:xfrm>
          <a:prstGeom prst="ellipse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DIGITÁLIS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HITTANÓRA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053886" y="1517559"/>
            <a:ext cx="7627937" cy="509370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88900" cap="flat">
            <a:solidFill>
              <a:schemeClr val="accent6">
                <a:lumMod val="40000"/>
                <a:lumOff val="60000"/>
              </a:schemeClr>
            </a:soli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</a:t>
            </a: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Hangszóró vagy fülhallgató a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Hittan füzet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Toll,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vagy ceruza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(A linkekre így tudnak rákattintani</a:t>
            </a: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Jézus tanít: Az irgalmas samaritánus története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852" y="246741"/>
            <a:ext cx="7785384" cy="6379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21661" cy="1920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50822"/>
            <a:ext cx="1923781" cy="1907177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32230" y="2083242"/>
            <a:ext cx="3628570" cy="164592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Ismételjük át mai történetünket ezzel az énekkel! Figyelj az üzenetre!</a:t>
            </a:r>
            <a:endParaRPr lang="hu-H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ent egy ember Jerikóba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351" y="3832495"/>
            <a:ext cx="1118327" cy="11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9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Olvasd el 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Isten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üzenetét 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tanuld meg!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étágú csillag 3"/>
          <p:cNvSpPr/>
          <p:nvPr/>
        </p:nvSpPr>
        <p:spPr>
          <a:xfrm>
            <a:off x="4033838" y="173181"/>
            <a:ext cx="8158162" cy="6384925"/>
          </a:xfrm>
          <a:prstGeom prst="star7">
            <a:avLst/>
          </a:prstGeom>
          <a:solidFill>
            <a:schemeClr val="accent6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„Menj el, te is hasonlóképpen cselekedj!”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(Lukács evangéliuma 10,37)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Aranymondás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ercs vízszintesen 5"/>
          <p:cNvSpPr/>
          <p:nvPr/>
        </p:nvSpPr>
        <p:spPr>
          <a:xfrm>
            <a:off x="3124863" y="326004"/>
            <a:ext cx="8523797" cy="653199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 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Atyánk, aki a mennyekben vagy,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szenteltessék meg a te neved, </a:t>
            </a:r>
            <a:b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jöjjön el a te országod, legyen meg a te akaratod, </a:t>
            </a:r>
            <a:b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amint a mennyben, úgy a földön is;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mindennapi kenyerünket add meg nekünk ma,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és bocsásd meg vétkeinket,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miképpen 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 is megbocsátunk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az 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ellenünk vétkezőknek;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és ne </a:t>
            </a:r>
            <a:r>
              <a:rPr lang="hu-HU" sz="2400" dirty="0" err="1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vígy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minket kísértésbe, </a:t>
            </a:r>
            <a:b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de szabadíts meg a gonosztól;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mert tied az ország, a hatalom </a:t>
            </a:r>
            <a:b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és a dicsőség,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mindörökké.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Ámen </a:t>
            </a:r>
            <a:endParaRPr lang="hu-HU" sz="2400" dirty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7643"/>
            <a:ext cx="24876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54082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832636" y="1624890"/>
            <a:ext cx="3807792" cy="380779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18463" y="2836288"/>
            <a:ext cx="34369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300" y="5611813"/>
            <a:ext cx="5542170" cy="769441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1791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254138"/>
            <a:ext cx="580887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Isten a mi oltalmunk és erősségünk, mindig biztos segítség a nyomorúságban</a:t>
            </a:r>
            <a:r>
              <a:rPr lang="hu-H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sz="1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hu-HU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(Zsoltárok könyve </a:t>
            </a:r>
            <a:r>
              <a:rPr lang="hu-HU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46,2)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2992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Áldás, békesség!</a:t>
            </a:r>
            <a:r>
              <a:rPr kumimoji="0" lang="hu-HU" alt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20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158532" y="1158370"/>
            <a:ext cx="6146358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hu-H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Itt van Isten köztünk, jertek őt imádni</a:t>
            </a:r>
            <a:endParaRPr lang="hu-HU" altLang="hu-H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680" cy="203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639833" y="127221"/>
            <a:ext cx="9183757" cy="892552"/>
          </a:xfrm>
          <a:prstGeom prst="rect">
            <a:avLst/>
          </a:prstGeom>
          <a:solidFill>
            <a:srgbClr val="EDF5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Énekeljük a tankönyv </a:t>
            </a: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142. </a:t>
            </a: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oldalán található </a:t>
            </a: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számú éneket!</a:t>
            </a:r>
          </a:p>
          <a:p>
            <a:pPr algn="ctr"/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Kattints ide, és énekeld a kórussal együtt!</a:t>
            </a:r>
            <a:endParaRPr lang="hu-H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alagnyíl jobbra 2"/>
          <p:cNvSpPr/>
          <p:nvPr/>
        </p:nvSpPr>
        <p:spPr>
          <a:xfrm>
            <a:off x="3351474" y="667910"/>
            <a:ext cx="628153" cy="8408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39833" y="2510429"/>
            <a:ext cx="4257924" cy="3416320"/>
          </a:xfrm>
          <a:prstGeom prst="rect">
            <a:avLst/>
          </a:prstGeom>
          <a:solidFill>
            <a:srgbClr val="EDF5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Itt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 Isten köztünk,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Jertek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őt imádni,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Hódolattal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 állni,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Itt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 a középen,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minden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csendre térve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Őelőtte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hulljon térdre.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aki Hirdeti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hallja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itt az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Ígét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néki szívét!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231711" y="2510429"/>
            <a:ext cx="4257924" cy="3416320"/>
          </a:xfrm>
          <a:prstGeom prst="rect">
            <a:avLst/>
          </a:prstGeom>
          <a:solidFill>
            <a:srgbClr val="EDF5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Jöjj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lakozz bennem: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Hadd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legyen már itt lenn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Templomoddá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szívem-lelkem!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Mindig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közellévő: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jelentsd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Magad nékem,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lakhasson más e szívben;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Már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itt lenn Mindenben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Csakis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Téged lásson, 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Leborulva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áldjon!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86">
                        <a14:foregroundMark x1="30714" y1="62712" x2="30714" y2="62712"/>
                        <a14:foregroundMark x1="48714" y1="55778" x2="48714" y2="55778"/>
                        <a14:foregroundMark x1="39714" y1="56703" x2="39714" y2="56703"/>
                        <a14:foregroundMark x1="36714" y1="61171" x2="36714" y2="61171"/>
                        <a14:foregroundMark x1="9286" y1="59014" x2="9286" y2="59014"/>
                        <a14:foregroundMark x1="12429" y1="76271" x2="12429" y2="76271"/>
                        <a14:foregroundMark x1="6143" y1="71803" x2="6143" y2="71803"/>
                        <a14:foregroundMark x1="30429" y1="69183" x2="30429" y2="69183"/>
                        <a14:foregroundMark x1="27857" y1="88752" x2="27857" y2="88752"/>
                        <a14:foregroundMark x1="21714" y1="85362" x2="21714" y2="85362"/>
                        <a14:foregroundMark x1="84143" y1="49923" x2="84143" y2="49923"/>
                        <a14:foregroundMark x1="73000" y1="52234" x2="73000" y2="52234"/>
                        <a14:foregroundMark x1="31000" y1="59630" x2="31000" y2="59630"/>
                        <a14:foregroundMark x1="43143" y1="92142" x2="43143" y2="92142"/>
                        <a14:foregroundMark x1="16714" y1="68567" x2="16714" y2="68567"/>
                        <a14:foregroundMark x1="81000" y1="77504" x2="81000" y2="77504"/>
                        <a14:foregroundMark x1="68714" y1="73344" x2="68714" y2="73344"/>
                        <a14:foregroundMark x1="78429" y1="76888" x2="78429" y2="76888"/>
                        <a14:foregroundMark x1="86143" y1="77812" x2="86143" y2="77812"/>
                        <a14:foregroundMark x1="84000" y1="80740" x2="84000" y2="80740"/>
                        <a14:foregroundMark x1="91000" y1="76888" x2="91000" y2="76888"/>
                        <a14:foregroundMark x1="77286" y1="95378" x2="77286" y2="95378"/>
                        <a14:foregroundMark x1="55000" y1="94453" x2="55000" y2="94453"/>
                        <a14:foregroundMark x1="15571" y1="94915" x2="15571" y2="94915"/>
                        <a14:foregroundMark x1="6143" y1="68259" x2="6143" y2="68259"/>
                        <a14:foregroundMark x1="5000" y1="66564" x2="5000" y2="66564"/>
                        <a14:foregroundMark x1="5143" y1="61941" x2="5143" y2="61941"/>
                        <a14:foregroundMark x1="85857" y1="47149" x2="85857" y2="47149"/>
                        <a14:foregroundMark x1="29286" y1="81818" x2="29286" y2="81818"/>
                        <a14:foregroundMark x1="57714" y1="91371" x2="57714" y2="91371"/>
                        <a14:foregroundMark x1="94000" y1="45917" x2="94000" y2="45917"/>
                        <a14:foregroundMark x1="62000" y1="93374" x2="62000" y2="93374"/>
                        <a14:foregroundMark x1="78143" y1="52696" x2="78143" y2="52696"/>
                        <a14:foregroundMark x1="78857" y1="60247" x2="78857" y2="60247"/>
                        <a14:foregroundMark x1="73714" y1="69337" x2="73714" y2="69337"/>
                        <a14:foregroundMark x1="71571" y1="65794" x2="71571" y2="65794"/>
                        <a14:foregroundMark x1="69429" y1="62404" x2="69429" y2="62404"/>
                        <a14:foregroundMark x1="87857" y1="77350" x2="87857" y2="77350"/>
                        <a14:foregroundMark x1="81429" y1="64869" x2="81429" y2="64869"/>
                        <a14:foregroundMark x1="84714" y1="64869" x2="84714" y2="64869"/>
                        <a14:foregroundMark x1="87286" y1="56240" x2="87286" y2="56240"/>
                        <a14:foregroundMark x1="89429" y1="55316" x2="89429" y2="55316"/>
                        <a14:foregroundMark x1="95714" y1="79661" x2="95714" y2="79661"/>
                        <a14:foregroundMark x1="28286" y1="62096" x2="28286" y2="62096"/>
                        <a14:foregroundMark x1="90571" y1="83667" x2="90571" y2="83667"/>
                        <a14:foregroundMark x1="96714" y1="85824" x2="96714" y2="85824"/>
                        <a14:foregroundMark x1="83000" y1="74268" x2="83000" y2="74268"/>
                        <a14:foregroundMark x1="85571" y1="74422" x2="85571" y2="74422"/>
                        <a14:backgroundMark x1="6714" y1="1695" x2="6714" y2="1695"/>
                        <a14:backgroundMark x1="85714" y1="61325" x2="85714" y2="61325"/>
                        <a14:backgroundMark x1="94000" y1="68567" x2="94000" y2="68567"/>
                        <a14:backgroundMark x1="97429" y1="52388" x2="97429" y2="52388"/>
                        <a14:backgroundMark x1="1857" y1="89985" x2="1857" y2="89985"/>
                        <a14:backgroundMark x1="97143" y1="75501" x2="97143" y2="75501"/>
                        <a14:backgroundMark x1="4857" y1="7242" x2="4857" y2="7242"/>
                      </a14:backgroundRemoval>
                    </a14:imgEffect>
                  </a14:imgLayer>
                </a14:imgProps>
              </a:ext>
            </a:extLst>
          </a:blip>
          <a:srcRect l="1404"/>
          <a:stretch/>
        </p:blipFill>
        <p:spPr>
          <a:xfrm>
            <a:off x="184930" y="1591108"/>
            <a:ext cx="5503775" cy="51754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688705" y="0"/>
            <a:ext cx="632912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sokat tanított a szeretetről. Egyszer valaki megkérdezte tőle:</a:t>
            </a:r>
          </a:p>
          <a:p>
            <a:pPr marL="285750" indent="-285750">
              <a:buFontTx/>
              <a:buChar char="-"/>
            </a:pP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mégis kit kell szeretnem?</a:t>
            </a:r>
          </a:p>
          <a:p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ezzel a történettel válaszolt:</a:t>
            </a:r>
          </a:p>
          <a:p>
            <a:pPr marL="285750" indent="-285750">
              <a:buFontTx/>
              <a:buChar char="-"/>
            </a:pP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 ember éppen úton volt, amikor rablók támadták meg. Megverték, úgy, hogy mozdulni sem bírt. Aztán elvették mindenét, és magára hagyták.</a:t>
            </a:r>
          </a:p>
          <a:p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Sokáig nem járt arra senki. De megjelent egy pap. Amikor azonban meglátta a sérültet, nagy ívben elkerülte. Később egy templomszolga is odaért. De ő is magára hagyta őt. </a:t>
            </a:r>
          </a:p>
          <a:p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Végül egy idegen érkezett oda. Egy </a:t>
            </a:r>
            <a:r>
              <a:rPr lang="hu-HU" sz="1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samaritánus</a:t>
            </a: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Amikor meglátta, rögtön megsajnálta. Odament, és megtisztította a sebeit. Bort és </a:t>
            </a:r>
            <a:r>
              <a:rPr lang="hu-HU" sz="1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olajat</a:t>
            </a:r>
            <a:r>
              <a:rPr lang="hu-HU" sz="1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öntött rájuk, majd bekötözte azokat. Aztán feltette a saját szamarára, elvitte egy fogadóba, és ápolta. </a:t>
            </a:r>
          </a:p>
          <a:p>
            <a:r>
              <a:rPr lang="hu-H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Másnap így szólt a fogadóshoz:</a:t>
            </a:r>
          </a:p>
          <a:p>
            <a:pPr marL="285750" indent="-285750">
              <a:buFontTx/>
              <a:buChar char="-"/>
            </a:pPr>
            <a:r>
              <a:rPr lang="hu-H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Mennem kell. Viselj rá gondot. Fogd, itt ez a pénz! Ha ennél többet költenél rá, megadom neked, amikor visszatérek. </a:t>
            </a:r>
          </a:p>
          <a:p>
            <a:pPr marL="285750" indent="-285750">
              <a:buFontTx/>
              <a:buChar char="-"/>
            </a:pPr>
            <a:r>
              <a:rPr lang="hu-H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Kit kell szeretned? – nézett a történet végén Jézus a kérdezőre – Mit gondolsz, ki szerette a bajba jutott embert a három közül?</a:t>
            </a:r>
          </a:p>
          <a:p>
            <a:pPr marL="285750" indent="-285750">
              <a:buFontTx/>
              <a:buChar char="-"/>
            </a:pPr>
            <a:r>
              <a:rPr lang="hu-H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Az, aki irgalmas volt hozzá – kapta meg a választ.</a:t>
            </a:r>
          </a:p>
          <a:p>
            <a:pPr marL="285750" indent="-285750">
              <a:buFontTx/>
              <a:buChar char="-"/>
            </a:pPr>
            <a:r>
              <a:rPr lang="hu-HU" sz="1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Jól beszélsz – mondta Jézus. Akkor tudod a választ: </a:t>
            </a:r>
            <a:r>
              <a:rPr lang="hu-HU" sz="1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 el, te is hasonlóképpen cselekedj</a:t>
            </a:r>
            <a:r>
              <a:rPr lang="hu-H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hu-HU" sz="1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06247" cy="1489166"/>
          </a:xfrm>
          <a:prstGeom prst="rect">
            <a:avLst/>
          </a:prstGeom>
        </p:spPr>
      </p:pic>
      <p:pic>
        <p:nvPicPr>
          <p:cNvPr id="8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3657" y="439782"/>
            <a:ext cx="941361" cy="9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283" r="87997">
                        <a14:foregroundMark x1="49364" y1="13629" x2="49364" y2="13629"/>
                        <a14:foregroundMark x1="66773" y1="56577" x2="66773" y2="56577"/>
                        <a14:foregroundMark x1="70747" y1="96513" x2="70747" y2="96513"/>
                        <a14:foregroundMark x1="67011" y1="58320" x2="67011" y2="58320"/>
                        <a14:backgroundMark x1="45231" y1="6815" x2="45231" y2="6815"/>
                        <a14:backgroundMark x1="45231" y1="50713" x2="45231" y2="50713"/>
                      </a14:backgroundRemoval>
                    </a14:imgEffect>
                  </a14:imgLayer>
                </a14:imgProps>
              </a:ext>
            </a:extLst>
          </a:blip>
          <a:srcRect l="17873" r="11812"/>
          <a:stretch/>
        </p:blipFill>
        <p:spPr>
          <a:xfrm>
            <a:off x="4181980" y="1753149"/>
            <a:ext cx="7156134" cy="5104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9688" l="716" r="89624">
                        <a14:foregroundMark x1="3041" y1="35938" x2="3041" y2="35938"/>
                        <a14:backgroundMark x1="68515" y1="54063" x2="68515" y2="54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443" y="62199"/>
            <a:ext cx="1969323" cy="22546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8889" l="2885" r="98558">
                        <a14:backgroundMark x1="19712" y1="16889" x2="19712" y2="16889"/>
                        <a14:backgroundMark x1="19712" y1="26667" x2="19712" y2="26667"/>
                        <a14:backgroundMark x1="46154" y1="6000" x2="46154" y2="6000"/>
                        <a14:backgroundMark x1="47596" y1="9111" x2="47596" y2="9111"/>
                        <a14:backgroundMark x1="83173" y1="47778" x2="83173" y2="47778"/>
                        <a14:backgroundMark x1="84135" y1="45778" x2="84135" y2="45778"/>
                        <a14:backgroundMark x1="77404" y1="47111" x2="77404" y2="47111"/>
                        <a14:backgroundMark x1="10096" y1="44667" x2="10096" y2="44667"/>
                        <a14:backgroundMark x1="23077" y1="42889" x2="23077" y2="42889"/>
                        <a14:backgroundMark x1="18750" y1="37111" x2="18750" y2="37111"/>
                        <a14:backgroundMark x1="15385" y1="29778" x2="15385" y2="29778"/>
                        <a14:backgroundMark x1="8654" y1="23333" x2="8654" y2="23333"/>
                        <a14:backgroundMark x1="15865" y1="9556" x2="15865" y2="9556"/>
                        <a14:backgroundMark x1="25481" y1="4667" x2="2548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714" y="327341"/>
            <a:ext cx="1229962" cy="266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56229" cy="1726153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515560" y="2569028"/>
            <a:ext cx="3438206" cy="3831771"/>
          </a:xfrm>
          <a:prstGeom prst="roundRect">
            <a:avLst/>
          </a:prstGeom>
          <a:solidFill>
            <a:srgbClr val="D2E51B">
              <a:alpha val="6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Lássuk mennyire figyeltél az imént!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Elevenítsd fel az irgalmas samaritánus történetét!</a:t>
            </a:r>
          </a:p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Kattints ide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gészítsd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hiányzó szöveget!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764895" y="62199"/>
            <a:ext cx="5221943" cy="1333549"/>
          </a:xfrm>
          <a:prstGeom prst="roundRect">
            <a:avLst/>
          </a:prstGeom>
          <a:solidFill>
            <a:srgbClr val="D2E51B">
              <a:alpha val="62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tankönyv 114. oldalán található képet egészítsd ki a matricákkal!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/>
          <p:cNvPicPr/>
          <p:nvPr/>
        </p:nvPicPr>
        <p:blipFill>
          <a:blip r:embed="rId10"/>
          <a:stretch>
            <a:fillRect/>
          </a:stretch>
        </p:blipFill>
        <p:spPr>
          <a:xfrm>
            <a:off x="10575236" y="3538328"/>
            <a:ext cx="1323446" cy="13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0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937828" y="326571"/>
            <a:ext cx="4702629" cy="10450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Mire tanít minket ez a történet?</a:t>
            </a:r>
            <a:endParaRPr lang="hu-H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95942" y="1683657"/>
            <a:ext cx="9717315" cy="1669144"/>
          </a:xfrm>
          <a:prstGeom prst="roundRect">
            <a:avLst/>
          </a:prstGeom>
          <a:solidFill>
            <a:srgbClr val="D2E51B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Akárki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bárki lehet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áldozat.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mondja el, ki ez az ember, aki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rablók áldozatává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vált. Nem tudjuk meg sem a nevét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sem a foglalkozását, sem azt, hogy miért járt arra.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Aki segítségre szorul, annak akkor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segíteni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kell,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semmi közünk nincs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hozzá. 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154057" y="3578087"/>
            <a:ext cx="5791201" cy="122614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áldozat teljesen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kiszolgáltatott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állapotban volt. K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izárólag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mások könyörülete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menthette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 az életét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2046514" y="326571"/>
            <a:ext cx="4586515" cy="1045029"/>
          </a:xfrm>
          <a:prstGeom prst="rect">
            <a:avLst/>
          </a:prstGeom>
          <a:solidFill>
            <a:srgbClr val="E4C2D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 tudunk meg a történetből?</a:t>
            </a:r>
            <a:endParaRPr lang="hu-HU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95941" y="5116287"/>
            <a:ext cx="8715830" cy="130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Két olyan személy is elmegy az áldozat mellett, akik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ismerték Isten törvényét, mégsem tartották azt be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Nem segített sem a pap, sem a templomszolga a szegény sebesült embernek.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889" l="2885" r="98558">
                        <a14:backgroundMark x1="19712" y1="16889" x2="19712" y2="16889"/>
                        <a14:backgroundMark x1="19712" y1="26667" x2="19712" y2="26667"/>
                        <a14:backgroundMark x1="46154" y1="6000" x2="46154" y2="6000"/>
                        <a14:backgroundMark x1="47596" y1="9111" x2="47596" y2="9111"/>
                        <a14:backgroundMark x1="83173" y1="47778" x2="83173" y2="47778"/>
                        <a14:backgroundMark x1="84135" y1="45778" x2="84135" y2="45778"/>
                        <a14:backgroundMark x1="77404" y1="47111" x2="77404" y2="47111"/>
                        <a14:backgroundMark x1="10096" y1="44667" x2="10096" y2="44667"/>
                        <a14:backgroundMark x1="23077" y1="42889" x2="23077" y2="42889"/>
                        <a14:backgroundMark x1="18750" y1="37111" x2="18750" y2="37111"/>
                        <a14:backgroundMark x1="15385" y1="29778" x2="15385" y2="29778"/>
                        <a14:backgroundMark x1="8654" y1="23333" x2="8654" y2="23333"/>
                        <a14:backgroundMark x1="15865" y1="9556" x2="15865" y2="9556"/>
                        <a14:backgroundMark x1="25481" y1="4667" x2="25481" y2="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654" y="4844144"/>
            <a:ext cx="855375" cy="18505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9688" l="716" r="89624">
                        <a14:foregroundMark x1="3041" y1="35938" x2="3041" y2="35938"/>
                        <a14:backgroundMark x1="68515" y1="54063" x2="68515" y2="54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1" y="3458543"/>
            <a:ext cx="1641266" cy="1879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843"/>
            <a:ext cx="1640114" cy="16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márfül 2"/>
          <p:cNvSpPr/>
          <p:nvPr/>
        </p:nvSpPr>
        <p:spPr>
          <a:xfrm>
            <a:off x="275770" y="2763237"/>
            <a:ext cx="2772229" cy="3987420"/>
          </a:xfrm>
          <a:prstGeom prst="foldedCorner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Tudod-e?</a:t>
            </a:r>
          </a:p>
          <a:p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samaritánusok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is Jézus országában éltek, mégis idegeneknek tartották őket. Nem gondoltak róluk semmi jót. Nem is barátkoztak velük. 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2763" cy="188118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191658" y="251957"/>
            <a:ext cx="8490857" cy="88015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Végül egy 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samaritánus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érkezett oda. Ő is elmenekülhetett volna, hátha a rablók még ott vannak, de nem ezt tette. 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737599" y="4468965"/>
            <a:ext cx="3142343" cy="127603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Komoly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áldozatot vállalt egy teljesen ismeretlen emberért.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158343" y="5877414"/>
            <a:ext cx="5740400" cy="7572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Ő volt a felebarátja a kirabolt embernek!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4355764" y="4468965"/>
            <a:ext cx="2950699" cy="1095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fogadóban pénzt is felajánlott a további kezelésére.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0189028" y="1425328"/>
            <a:ext cx="1690915" cy="832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Ellátta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sebeit. </a:t>
            </a:r>
          </a:p>
          <a:p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80923" y="2763237"/>
            <a:ext cx="2994049" cy="12200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kényelméről is lemondott, hiszen a saját állatára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tette.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2365829" y="1484807"/>
            <a:ext cx="5123542" cy="792757"/>
          </a:xfrm>
          <a:prstGeom prst="roundRect">
            <a:avLst/>
          </a:prstGeom>
          <a:solidFill>
            <a:srgbClr val="D2E51B">
              <a:alpha val="84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Megkönyörült a kirabolt emberen és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segített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neki,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amiben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csak lehetett. 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283" r="87997">
                        <a14:foregroundMark x1="49364" y1="13629" x2="49364" y2="13629"/>
                        <a14:foregroundMark x1="66773" y1="56577" x2="66773" y2="56577"/>
                        <a14:foregroundMark x1="70747" y1="96513" x2="70747" y2="96513"/>
                        <a14:foregroundMark x1="67011" y1="58320" x2="67011" y2="58320"/>
                        <a14:backgroundMark x1="45231" y1="6815" x2="45231" y2="6815"/>
                        <a14:backgroundMark x1="45231" y1="50713" x2="45231" y2="50713"/>
                      </a14:backgroundRemoval>
                    </a14:imgEffect>
                  </a14:imgLayer>
                </a14:imgProps>
              </a:ext>
            </a:extLst>
          </a:blip>
          <a:srcRect l="17873" r="11812"/>
          <a:stretch/>
        </p:blipFill>
        <p:spPr>
          <a:xfrm>
            <a:off x="7489371" y="1774222"/>
            <a:ext cx="3591950" cy="2562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25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2179" y="258543"/>
            <a:ext cx="6066971" cy="742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Ki a mi felebarátunk?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32000" cy="2001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3665"/>
          <a:stretch/>
        </p:blipFill>
        <p:spPr>
          <a:xfrm>
            <a:off x="4963886" y="4615543"/>
            <a:ext cx="2603559" cy="180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elhő 8"/>
          <p:cNvSpPr/>
          <p:nvPr/>
        </p:nvSpPr>
        <p:spPr>
          <a:xfrm>
            <a:off x="61533" y="3750087"/>
            <a:ext cx="2589562" cy="1357086"/>
          </a:xfrm>
          <a:prstGeom prst="cloudCallout">
            <a:avLst>
              <a:gd name="adj1" fmla="val 132755"/>
              <a:gd name="adj2" fmla="val 588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Akik az utcánkban laknak?</a:t>
            </a:r>
          </a:p>
        </p:txBody>
      </p:sp>
      <p:sp>
        <p:nvSpPr>
          <p:cNvPr id="10" name="Felhő 9"/>
          <p:cNvSpPr/>
          <p:nvPr/>
        </p:nvSpPr>
        <p:spPr>
          <a:xfrm>
            <a:off x="8134741" y="4064000"/>
            <a:ext cx="3165430" cy="1328057"/>
          </a:xfrm>
          <a:prstGeom prst="cloudCallout">
            <a:avLst>
              <a:gd name="adj1" fmla="val -67944"/>
              <a:gd name="adj2" fmla="val 267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A szomszédok?</a:t>
            </a:r>
          </a:p>
        </p:txBody>
      </p:sp>
      <p:sp>
        <p:nvSpPr>
          <p:cNvPr id="11" name="Felhő 10"/>
          <p:cNvSpPr/>
          <p:nvPr/>
        </p:nvSpPr>
        <p:spPr>
          <a:xfrm>
            <a:off x="6044999" y="1829380"/>
            <a:ext cx="3569080" cy="1405820"/>
          </a:xfrm>
          <a:prstGeom prst="cloudCallout">
            <a:avLst>
              <a:gd name="adj1" fmla="val -16152"/>
              <a:gd name="adj2" fmla="val 1433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Az emberek a gyülekezetben?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4229524" y="2863887"/>
            <a:ext cx="3194218" cy="1211039"/>
          </a:xfrm>
          <a:prstGeom prst="cloudCallout">
            <a:avLst>
              <a:gd name="adj1" fmla="val -3012"/>
              <a:gd name="adj2" fmla="val 878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A körülöttünk élő </a:t>
            </a:r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emberek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8943552" y="5257543"/>
            <a:ext cx="3135086" cy="1371600"/>
          </a:xfrm>
          <a:prstGeom prst="cloudCallout">
            <a:avLst>
              <a:gd name="adj1" fmla="val -91204"/>
              <a:gd name="adj2" fmla="val -327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Mindenki?</a:t>
            </a:r>
          </a:p>
        </p:txBody>
      </p:sp>
      <p:sp>
        <p:nvSpPr>
          <p:cNvPr id="14" name="Felhő 13"/>
          <p:cNvSpPr/>
          <p:nvPr/>
        </p:nvSpPr>
        <p:spPr>
          <a:xfrm>
            <a:off x="864637" y="4931132"/>
            <a:ext cx="3497943" cy="1737829"/>
          </a:xfrm>
          <a:prstGeom prst="cloudCallout">
            <a:avLst>
              <a:gd name="adj1" fmla="val 66304"/>
              <a:gd name="adj2" fmla="val -13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Mindenki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? Azok is, akiket nem ismersz?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elhő 14"/>
          <p:cNvSpPr/>
          <p:nvPr/>
        </p:nvSpPr>
        <p:spPr>
          <a:xfrm>
            <a:off x="8566823" y="2306481"/>
            <a:ext cx="3694052" cy="1815318"/>
          </a:xfrm>
          <a:prstGeom prst="cloudCallout">
            <a:avLst>
              <a:gd name="adj1" fmla="val -81002"/>
              <a:gd name="adj2" fmla="val 72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Mindenki, aki </a:t>
            </a:r>
            <a:r>
              <a:rPr lang="hu-HU" sz="2600">
                <a:latin typeface="Times New Roman" pitchFamily="18" charset="0"/>
                <a:cs typeface="Times New Roman" pitchFamily="18" charset="0"/>
              </a:rPr>
              <a:t>a földkerekségen </a:t>
            </a:r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él?</a:t>
            </a:r>
          </a:p>
        </p:txBody>
      </p:sp>
      <p:sp>
        <p:nvSpPr>
          <p:cNvPr id="16" name="Felhő 15"/>
          <p:cNvSpPr/>
          <p:nvPr/>
        </p:nvSpPr>
        <p:spPr>
          <a:xfrm>
            <a:off x="501396" y="2385857"/>
            <a:ext cx="3844145" cy="1540270"/>
          </a:xfrm>
          <a:prstGeom prst="cloudCallout">
            <a:avLst>
              <a:gd name="adj1" fmla="val 58877"/>
              <a:gd name="adj2" fmla="val 1018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Nem számít, hogy más a bőre színe?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elhő 16"/>
          <p:cNvSpPr/>
          <p:nvPr/>
        </p:nvSpPr>
        <p:spPr>
          <a:xfrm>
            <a:off x="8258629" y="591095"/>
            <a:ext cx="3808399" cy="1794762"/>
          </a:xfrm>
          <a:prstGeom prst="cloudCallout">
            <a:avLst>
              <a:gd name="adj1" fmla="val -98528"/>
              <a:gd name="adj2" fmla="val 1701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Nem számít, hogy más nyelvet beszél?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elhő 17"/>
          <p:cNvSpPr/>
          <p:nvPr/>
        </p:nvSpPr>
        <p:spPr>
          <a:xfrm>
            <a:off x="1649670" y="845294"/>
            <a:ext cx="5391741" cy="1899788"/>
          </a:xfrm>
          <a:prstGeom prst="cloudCallout">
            <a:avLst>
              <a:gd name="adj1" fmla="val 9849"/>
              <a:gd name="adj2" fmla="val 1587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MINDENKI! BÁRKI!</a:t>
            </a:r>
          </a:p>
          <a:p>
            <a:pPr algn="ctr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Ahogyan az irgalmas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samaritánus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is felebarátnak tekintette a számára idegent!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45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86" r="99143">
                        <a14:foregroundMark x1="31714" y1="59938" x2="31714" y2="59938"/>
                        <a14:foregroundMark x1="17000" y1="66410" x2="17000" y2="66410"/>
                        <a14:foregroundMark x1="23857" y1="71186" x2="23857" y2="71186"/>
                        <a14:foregroundMark x1="48429" y1="54854" x2="48429" y2="54854"/>
                        <a14:foregroundMark x1="50571" y1="56394" x2="50571" y2="56394"/>
                        <a14:foregroundMark x1="71143" y1="53775" x2="71143" y2="53775"/>
                        <a14:foregroundMark x1="39714" y1="56703" x2="39714" y2="56703"/>
                        <a14:foregroundMark x1="33571" y1="62558" x2="33571" y2="62558"/>
                        <a14:foregroundMark x1="25714" y1="58243" x2="25714" y2="58243"/>
                        <a14:foregroundMark x1="73429" y1="50847" x2="73429" y2="50847"/>
                        <a14:foregroundMark x1="86714" y1="77658" x2="86714" y2="77658"/>
                        <a14:foregroundMark x1="94000" y1="77350" x2="94000" y2="77350"/>
                        <a14:foregroundMark x1="65857" y1="52388" x2="65857" y2="52388"/>
                        <a14:foregroundMark x1="69000" y1="73960" x2="69000" y2="73960"/>
                        <a14:foregroundMark x1="78286" y1="76888" x2="78286" y2="76888"/>
                        <a14:foregroundMark x1="83286" y1="75809" x2="83286" y2="75809"/>
                        <a14:foregroundMark x1="83429" y1="74114" x2="83429" y2="74114"/>
                        <a14:foregroundMark x1="83714" y1="80740" x2="83714" y2="80740"/>
                        <a14:foregroundMark x1="49143" y1="59630" x2="49143" y2="59630"/>
                        <a14:foregroundMark x1="45857" y1="60709" x2="45857" y2="60709"/>
                        <a14:foregroundMark x1="36143" y1="64099" x2="36143" y2="64099"/>
                        <a14:foregroundMark x1="36571" y1="58860" x2="36571" y2="58860"/>
                        <a14:foregroundMark x1="90143" y1="78737" x2="90143" y2="78737"/>
                      </a14:backgroundRemoval>
                    </a14:imgEffect>
                  </a14:imgLayer>
                </a14:imgProps>
              </a:ext>
            </a:extLst>
          </a:blip>
          <a:srcRect l="1404"/>
          <a:stretch/>
        </p:blipFill>
        <p:spPr>
          <a:xfrm>
            <a:off x="2764973" y="2321005"/>
            <a:ext cx="4339770" cy="408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zamárfül 1"/>
          <p:cNvSpPr/>
          <p:nvPr/>
        </p:nvSpPr>
        <p:spPr>
          <a:xfrm>
            <a:off x="2177143" y="194627"/>
            <a:ext cx="9419771" cy="1683659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</a:t>
            </a: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samaritánus cselekedetét állítja példaértékűvé. </a:t>
            </a:r>
            <a:endParaRPr lang="hu-HU" sz="2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Ahogy </a:t>
            </a: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ő tett, nekünk is így kell </a:t>
            </a: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cselekedni</a:t>
            </a: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Figyelj mai aranymondásunk üzenetére! </a:t>
            </a: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Kattints ide</a:t>
            </a: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ha megoldod a feladatot, megtudhatod, pontosan hogyan is hangzik!</a:t>
            </a:r>
            <a:endParaRPr lang="hu-HU" sz="2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640113" cy="1612026"/>
          </a:xfrm>
          <a:prstGeom prst="rect">
            <a:avLst/>
          </a:prstGeom>
        </p:spPr>
      </p:pic>
      <p:sp>
        <p:nvSpPr>
          <p:cNvPr id="3" name="Szamárfül 2"/>
          <p:cNvSpPr/>
          <p:nvPr/>
        </p:nvSpPr>
        <p:spPr>
          <a:xfrm>
            <a:off x="275772" y="3533855"/>
            <a:ext cx="2177143" cy="2969729"/>
          </a:xfrm>
          <a:prstGeom prst="foldedCorner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Válaszolj a következő kérdésekre szóban! Majd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oldd meg a tankönyv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115. oldal 2. feladatát!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amárfül 11"/>
          <p:cNvSpPr/>
          <p:nvPr/>
        </p:nvSpPr>
        <p:spPr>
          <a:xfrm>
            <a:off x="7663544" y="2207540"/>
            <a:ext cx="4209142" cy="4511203"/>
          </a:xfrm>
          <a:prstGeom prst="foldedCorner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Képzeld </a:t>
            </a:r>
            <a:r>
              <a:rPr lang="hu-HU" sz="2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el, hogy a szüleiddel kirándulni mentek, találkoztok egy gyerekkel, aki eltévedt. Mit fogtok tenni? Mit fogtok </a:t>
            </a: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cselekedni?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2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látod, hogy édesanyádnak nagyon sok a munkája, fáradt, ha igazán irgalmas vagy, mit fogsz </a:t>
            </a: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tenni?</a:t>
            </a:r>
            <a:endParaRPr lang="hu-HU" sz="2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osztálytársad sírdogál, mert nem érti a matematika példát. </a:t>
            </a: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hu-HU" sz="2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hasonlóan akarsz cselekedni, mint a samaritánus, </a:t>
            </a: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 </a:t>
            </a:r>
            <a:r>
              <a:rPr lang="hu-HU" sz="2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mondasz </a:t>
            </a:r>
            <a:r>
              <a:rPr lang="hu-HU" sz="2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neki?</a:t>
            </a:r>
          </a:p>
        </p:txBody>
      </p:sp>
      <p:pic>
        <p:nvPicPr>
          <p:cNvPr id="9" name="Kép 8"/>
          <p:cNvPicPr/>
          <p:nvPr/>
        </p:nvPicPr>
        <p:blipFill>
          <a:blip r:embed="rId6"/>
          <a:stretch>
            <a:fillRect/>
          </a:stretch>
        </p:blipFill>
        <p:spPr>
          <a:xfrm>
            <a:off x="1" y="1612027"/>
            <a:ext cx="1640114" cy="16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7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949</Words>
  <Application>Microsoft Office PowerPoint</Application>
  <PresentationFormat>Egyéni</PresentationFormat>
  <Paragraphs>121</Paragraphs>
  <Slides>14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Office-téma</vt:lpstr>
      <vt:lpstr>1_Office-téma</vt:lpstr>
      <vt:lpstr>2_Office-téma</vt:lpstr>
      <vt:lpstr>3_Office-téma</vt:lpstr>
      <vt:lpstr>4_Office-téma</vt:lpstr>
      <vt:lpstr>5_Office-téma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Sarkad-Újteleki Református Egyházközség</cp:lastModifiedBy>
  <cp:revision>76</cp:revision>
  <dcterms:created xsi:type="dcterms:W3CDTF">2020-04-30T08:02:24Z</dcterms:created>
  <dcterms:modified xsi:type="dcterms:W3CDTF">2020-05-11T09:51:30Z</dcterms:modified>
</cp:coreProperties>
</file>