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303" r:id="rId2"/>
    <p:sldId id="310" r:id="rId3"/>
    <p:sldId id="307" r:id="rId4"/>
    <p:sldId id="308" r:id="rId5"/>
    <p:sldId id="309" r:id="rId6"/>
    <p:sldId id="305" r:id="rId7"/>
    <p:sldId id="313" r:id="rId8"/>
    <p:sldId id="314" r:id="rId9"/>
    <p:sldId id="316" r:id="rId10"/>
    <p:sldId id="315" r:id="rId11"/>
    <p:sldId id="304" r:id="rId12"/>
    <p:sldId id="312" r:id="rId13"/>
    <p:sldId id="279" r:id="rId14"/>
    <p:sldId id="290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51"/>
    <a:srgbClr val="CAEBFB"/>
    <a:srgbClr val="AE2E51"/>
    <a:srgbClr val="F7D097"/>
    <a:srgbClr val="FDF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46" autoAdjust="0"/>
    <p:restoredTop sz="94660"/>
  </p:normalViewPr>
  <p:slideViewPr>
    <p:cSldViewPr snapToGrid="0">
      <p:cViewPr>
        <p:scale>
          <a:sx n="91" d="100"/>
          <a:sy n="91" d="100"/>
        </p:scale>
        <p:origin x="-77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37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68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0560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455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7226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030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619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46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778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311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81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54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4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131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99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761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55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44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1013/183/654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ordwall.net/play/1012/507/514" TargetMode="External"/><Relationship Id="rId4" Type="http://schemas.openxmlformats.org/officeDocument/2006/relationships/hyperlink" Target="https://wordwall.net/play/1012/874/545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oundcloud.com/reformatusegyhaz/uram-isten-sies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5400" dirty="0" smtClean="0">
                <a:solidFill>
                  <a:srgbClr val="AE2E51"/>
                </a:solidFill>
                <a:latin typeface="Calisto MT" panose="02040603050505030304" pitchFamily="18" charset="0"/>
              </a:rPr>
              <a:t>Húsvét előtt: Jézus és Péter</a:t>
            </a:r>
            <a:endParaRPr kumimoji="0" lang="hu-HU" sz="54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Calisto MT" panose="02040603050505030304" pitchFamily="18" charset="0"/>
              <a:ea typeface="+mn-ea"/>
              <a:cs typeface="+mn-cs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594826" y="923330"/>
            <a:ext cx="2949619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DIGITÁLIS 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698543" y="1110343"/>
            <a:ext cx="7845757" cy="5386090"/>
          </a:xfrm>
          <a:prstGeom prst="rect">
            <a:avLst/>
          </a:prstGeom>
          <a:noFill/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Kérjük, hogy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 digitális hittanórán </a:t>
            </a: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szükség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lesz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az alábbiakra: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Internet kapcsolat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Hangszóró vagy fülhallgató a hanganyaghoz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Hittankönyv (58. oldal)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Kérem, hogy indítsák el a diavetítést!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linkekre így tudnak rákattintani!)</a:t>
            </a:r>
            <a:endParaRPr kumimoji="0" lang="hu-H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15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/>
          </p:nvPr>
        </p:nvSpPr>
        <p:spPr>
          <a:xfrm>
            <a:off x="2090739" y="457200"/>
            <a:ext cx="9410568" cy="884238"/>
          </a:xfrm>
        </p:spPr>
        <p:txBody>
          <a:bodyPr/>
          <a:lstStyle/>
          <a:p>
            <a:pPr algn="ctr"/>
            <a:r>
              <a:rPr lang="hu-HU" altLang="hu-HU" b="1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Tudod-e?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1325462" y="2164360"/>
            <a:ext cx="9813742" cy="469364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hu-H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 húsvét előtti hetet úgy nevezzük, hogy „Nagyhét”. 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hu-H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Olyan eseményekre emlékszünk ekkor, amelyek Jézussal, a földi életének utolsó hetében történtek. 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hu-H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Az egyik ilyen alkalmat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NAGYCSÜTÖRTÖK-</a:t>
            </a:r>
            <a:r>
              <a:rPr lang="hu-HU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nek</a:t>
            </a:r>
            <a:r>
              <a:rPr lang="hu-H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a másikat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NAGYPÉNTEK-</a:t>
            </a:r>
            <a:r>
              <a:rPr lang="hu-HU" sz="3200" dirty="0" err="1" smtClean="0">
                <a:latin typeface="Times New Roman" pitchFamily="18" charset="0"/>
                <a:cs typeface="Times New Roman" pitchFamily="18" charset="0"/>
              </a:rPr>
              <a:t>nek</a:t>
            </a:r>
            <a:r>
              <a:rPr lang="hu-H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nevezzük. Az a történet, amit ma megismertél, a kettő közötti éjszakán történt.</a:t>
            </a:r>
          </a:p>
          <a:p>
            <a:pPr marL="0" indent="0" algn="just" fontAlgn="auto">
              <a:spcAft>
                <a:spcPts val="0"/>
              </a:spcAft>
              <a:buFont typeface="Wingdings 3" charset="2"/>
              <a:buNone/>
              <a:defRPr/>
            </a:pPr>
            <a:endParaRPr lang="hu-HU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hu-H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hu-H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Kép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01600"/>
            <a:ext cx="1984375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27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AEBFB"/>
            </a:gs>
            <a:gs pos="36000">
              <a:schemeClr val="accent1">
                <a:lumMod val="45000"/>
                <a:lumOff val="5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55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05" y="0"/>
            <a:ext cx="2197635" cy="2160000"/>
          </a:xfrm>
          <a:prstGeom prst="rect">
            <a:avLst/>
          </a:prstGeom>
        </p:spPr>
      </p:pic>
      <p:sp>
        <p:nvSpPr>
          <p:cNvPr id="6" name="Lekerekített téglalap 5"/>
          <p:cNvSpPr/>
          <p:nvPr/>
        </p:nvSpPr>
        <p:spPr>
          <a:xfrm>
            <a:off x="2808514" y="1635853"/>
            <a:ext cx="8360228" cy="3799913"/>
          </a:xfrm>
          <a:prstGeom prst="roundRect">
            <a:avLst>
              <a:gd name="adj" fmla="val 18654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Emlékezz vissza Péter tagadásának a történetére és végezd el az alábbi feladatokat! </a:t>
            </a:r>
            <a:r>
              <a:rPr lang="hu-HU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(Kattints a feladatok neveire!)</a:t>
            </a:r>
          </a:p>
          <a:p>
            <a:pPr algn="ctr"/>
            <a:endParaRPr lang="hu-HU" sz="2800" dirty="0">
              <a:solidFill>
                <a:schemeClr val="tx1"/>
              </a:solidFill>
            </a:endParaRPr>
          </a:p>
          <a:p>
            <a:pPr algn="ctr"/>
            <a:r>
              <a:rPr lang="hu-HU" sz="2800" b="1" dirty="0" smtClean="0">
                <a:solidFill>
                  <a:srgbClr val="002060"/>
                </a:solidFill>
                <a:latin typeface="Comic Sans MS" pitchFamily="66" charset="0"/>
                <a:hlinkClick r:id="rId3"/>
              </a:rPr>
              <a:t>Betűkirakó</a:t>
            </a:r>
            <a:r>
              <a:rPr lang="hu-HU" sz="28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pPr algn="ctr"/>
            <a:endParaRPr lang="hu-HU" sz="800" b="1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rgbClr val="002060"/>
                </a:solidFill>
                <a:latin typeface="Comic Sans MS" pitchFamily="66" charset="0"/>
                <a:hlinkClick r:id="rId4"/>
              </a:rPr>
              <a:t>Péter-kvíz</a:t>
            </a:r>
            <a:r>
              <a:rPr lang="hu-HU" sz="28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pPr algn="ctr"/>
            <a:endParaRPr lang="hu-HU" sz="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hu-HU" sz="2800" b="1" dirty="0" smtClean="0">
                <a:solidFill>
                  <a:srgbClr val="002060"/>
                </a:solidFill>
                <a:latin typeface="Comic Sans MS" pitchFamily="66" charset="0"/>
                <a:hlinkClick r:id="rId5"/>
              </a:rPr>
              <a:t>Keresztrejtvény </a:t>
            </a:r>
            <a:endParaRPr lang="hu-HU" sz="2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endParaRPr lang="hu-HU" sz="2800" b="1" dirty="0" smtClean="0">
              <a:solidFill>
                <a:schemeClr val="tx1"/>
              </a:solidFill>
            </a:endParaRPr>
          </a:p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 </a:t>
            </a:r>
            <a:endParaRPr lang="hu-H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29" y="287675"/>
            <a:ext cx="2154702" cy="2160000"/>
          </a:xfrm>
          <a:prstGeom prst="rect">
            <a:avLst/>
          </a:prstGeom>
        </p:spPr>
      </p:pic>
      <p:sp>
        <p:nvSpPr>
          <p:cNvPr id="3" name="Lekerekített téglalap 2"/>
          <p:cNvSpPr/>
          <p:nvPr/>
        </p:nvSpPr>
        <p:spPr>
          <a:xfrm>
            <a:off x="2768368" y="1781161"/>
            <a:ext cx="8166532" cy="3771900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Gondold végig, hogy Te milyen fogadalmakat szoktál tenni?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 az, amiben ezen a héten </a:t>
            </a:r>
          </a:p>
          <a:p>
            <a:pPr algn="ctr"/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kitartó tudnál lenni?</a:t>
            </a:r>
            <a:endParaRPr lang="hu-H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Írd le e-mailben vagy üzenetben </a:t>
            </a:r>
          </a:p>
          <a:p>
            <a:pPr algn="ctr"/>
            <a:r>
              <a:rPr lang="hu-H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hittanoktatódnak a válaszaidat!</a:t>
            </a:r>
          </a:p>
        </p:txBody>
      </p:sp>
    </p:spTree>
    <p:extLst>
      <p:ext uri="{BB962C8B-B14F-4D97-AF65-F5344CB8AC3E}">
        <p14:creationId xmlns:p14="http://schemas.microsoft.com/office/powerpoint/2010/main" val="130008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5" y="221836"/>
            <a:ext cx="2380443" cy="212708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283942" y="407842"/>
            <a:ext cx="87016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3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3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digitális hittanóra végén így </a:t>
            </a:r>
            <a:r>
              <a:rPr lang="hu-HU" sz="3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imádkozz! </a:t>
            </a:r>
            <a:endParaRPr kumimoji="0" lang="hu-HU" sz="3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954" y="1266382"/>
            <a:ext cx="5186697" cy="5165908"/>
          </a:xfrm>
          <a:prstGeom prst="rect">
            <a:avLst/>
          </a:prstGeom>
        </p:spPr>
      </p:pic>
      <p:sp>
        <p:nvSpPr>
          <p:cNvPr id="8" name="Ellipszis 7"/>
          <p:cNvSpPr>
            <a:spLocks noChangeAspect="1"/>
          </p:cNvSpPr>
          <p:nvPr/>
        </p:nvSpPr>
        <p:spPr>
          <a:xfrm>
            <a:off x="8003266" y="1353487"/>
            <a:ext cx="3837443" cy="3837443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322440" y="2625877"/>
            <a:ext cx="319909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Várunk a következő digitális hittanórára!</a:t>
            </a:r>
          </a:p>
        </p:txBody>
      </p:sp>
      <p:sp>
        <p:nvSpPr>
          <p:cNvPr id="10" name="Téglalap 9"/>
          <p:cNvSpPr/>
          <p:nvPr/>
        </p:nvSpPr>
        <p:spPr>
          <a:xfrm>
            <a:off x="7398074" y="5487124"/>
            <a:ext cx="5047826" cy="707886"/>
          </a:xfrm>
          <a:prstGeom prst="rect">
            <a:avLst/>
          </a:prstGeom>
          <a:ln w="508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hu-HU" sz="4000" b="1" dirty="0">
                <a:solidFill>
                  <a:srgbClr val="AE2E5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hu-H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Áldás</a:t>
            </a:r>
            <a:r>
              <a:rPr lang="hu-H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békesség!</a:t>
            </a:r>
          </a:p>
        </p:txBody>
      </p:sp>
    </p:spTree>
    <p:extLst>
      <p:ext uri="{BB962C8B-B14F-4D97-AF65-F5344CB8AC3E}">
        <p14:creationId xmlns:p14="http://schemas.microsoft.com/office/powerpoint/2010/main" val="320899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805480" y="2913329"/>
            <a:ext cx="6837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„Áldjon 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meg téged a </a:t>
            </a:r>
            <a:r>
              <a:rPr lang="hu-HU" sz="32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Sionról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az Úr, aki az eget és a földet alkotta</a:t>
            </a:r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!”</a:t>
            </a:r>
          </a:p>
          <a:p>
            <a:pPr algn="ctr"/>
            <a:r>
              <a:rPr lang="hu-HU" sz="3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Zsoltárok könyve 134,3 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Ellipszis 7"/>
          <p:cNvSpPr>
            <a:spLocks noChangeAspect="1"/>
          </p:cNvSpPr>
          <p:nvPr/>
        </p:nvSpPr>
        <p:spPr>
          <a:xfrm>
            <a:off x="927358" y="1663649"/>
            <a:ext cx="3422434" cy="3422434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094549" y="2405370"/>
            <a:ext cx="30880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Kedves Szülők!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Köszönjük a segítségüket!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Isten áldását kívánjuk ezzel Igével!</a:t>
            </a:r>
            <a:endParaRPr lang="hu-HU" sz="24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0" y="310801"/>
            <a:ext cx="12191999" cy="707886"/>
          </a:xfrm>
          <a:prstGeom prst="rect">
            <a:avLst/>
          </a:prstGeom>
          <a:ln w="508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békesség!</a:t>
            </a:r>
          </a:p>
        </p:txBody>
      </p:sp>
    </p:spTree>
    <p:extLst>
      <p:ext uri="{BB962C8B-B14F-4D97-AF65-F5344CB8AC3E}">
        <p14:creationId xmlns:p14="http://schemas.microsoft.com/office/powerpoint/2010/main" val="407561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3029" y="63136"/>
            <a:ext cx="2122491" cy="194584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55375" y="2390566"/>
            <a:ext cx="502364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Áldás, békesség!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3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Kezdd a digitális hittanórát az óra eleji imádsággal!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410" y="188045"/>
            <a:ext cx="6277440" cy="630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372" y="155735"/>
            <a:ext cx="4857751" cy="298516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504" y="3415582"/>
            <a:ext cx="3803485" cy="3526308"/>
          </a:xfrm>
          <a:prstGeom prst="rect">
            <a:avLst/>
          </a:prstGeom>
        </p:spPr>
      </p:pic>
      <p:pic>
        <p:nvPicPr>
          <p:cNvPr id="7" name="Kép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5735"/>
            <a:ext cx="2070821" cy="188533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" y="3234312"/>
            <a:ext cx="4130841" cy="3623688"/>
          </a:xfrm>
          <a:prstGeom prst="rect">
            <a:avLst/>
          </a:prstGeom>
        </p:spPr>
      </p:pic>
      <p:sp>
        <p:nvSpPr>
          <p:cNvPr id="9" name="Lekerekített téglalap 8"/>
          <p:cNvSpPr/>
          <p:nvPr/>
        </p:nvSpPr>
        <p:spPr>
          <a:xfrm>
            <a:off x="2718033" y="98472"/>
            <a:ext cx="3922933" cy="30424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Emlékszel ezekre a tavaly tanult történetekre?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Idézd fel magadban őket!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 lehet a közös bennük?</a:t>
            </a:r>
            <a:endParaRPr lang="hu-H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6841671" y="155735"/>
            <a:ext cx="636815" cy="44842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2.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1752412" y="3140902"/>
            <a:ext cx="636815" cy="38576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1.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7817696" y="3255029"/>
            <a:ext cx="636815" cy="44842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3</a:t>
            </a:r>
            <a:r>
              <a:rPr lang="hu-HU" sz="2000" dirty="0" smtClean="0">
                <a:solidFill>
                  <a:schemeClr val="tx1"/>
                </a:solidFill>
              </a:rPr>
              <a:t>.</a:t>
            </a:r>
            <a:endParaRPr lang="hu-H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0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kerekített téglalap 8"/>
          <p:cNvSpPr/>
          <p:nvPr/>
        </p:nvSpPr>
        <p:spPr>
          <a:xfrm>
            <a:off x="2237013" y="155735"/>
            <a:ext cx="9454243" cy="62450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hu-HU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Fölismerted a történeteket? Itt találhatod a helyes választ!</a:t>
            </a:r>
          </a:p>
          <a:p>
            <a:pPr marL="514350" indent="-514350" algn="just">
              <a:buAutoNum type="arabicPeriod"/>
            </a:pPr>
            <a:r>
              <a:rPr lang="hu-H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Jézus egy különleges halászaton vett részt Péterrel. Majd a tanítványául hívta őt.</a:t>
            </a:r>
          </a:p>
          <a:p>
            <a:pPr marL="514350" indent="-514350" algn="just">
              <a:buAutoNum type="arabicPeriod"/>
            </a:pPr>
            <a:r>
              <a:rPr lang="hu-H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Jézus meggyógyított egy vak embert: </a:t>
            </a:r>
            <a:r>
              <a:rPr lang="hu-H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Bartimeust</a:t>
            </a:r>
            <a:r>
              <a:rPr lang="hu-H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hu-H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Jézus egy halott fiatal fiút feltámasztott </a:t>
            </a:r>
            <a:r>
              <a:rPr lang="hu-H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Nain</a:t>
            </a:r>
            <a:r>
              <a:rPr lang="hu-H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városában.</a:t>
            </a:r>
          </a:p>
          <a:p>
            <a:pPr algn="just"/>
            <a:endParaRPr lang="hu-H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Tudod-e, hogy én milyen közös pontokat találtam?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hu-H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Mindegyik történet azt mutatja, hogy Jézusnak hatalma van.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Mindegyiket láthatták a tanítványok is. </a:t>
            </a:r>
            <a:br>
              <a:rPr lang="hu-H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Így fölismerhették, hogy Jézus Isten Fia. </a:t>
            </a:r>
          </a:p>
          <a:p>
            <a:endParaRPr lang="hu-H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Kép 1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" y="101637"/>
            <a:ext cx="1983377" cy="180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6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" y="101637"/>
            <a:ext cx="1983377" cy="180880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237" y="2514600"/>
            <a:ext cx="4448706" cy="3902528"/>
          </a:xfrm>
          <a:prstGeom prst="rect">
            <a:avLst/>
          </a:prstGeom>
        </p:spPr>
      </p:pic>
      <p:sp>
        <p:nvSpPr>
          <p:cNvPr id="9" name="Lekerekített téglalap 8"/>
          <p:cNvSpPr/>
          <p:nvPr/>
        </p:nvSpPr>
        <p:spPr>
          <a:xfrm>
            <a:off x="1845129" y="101636"/>
            <a:ext cx="5012872" cy="63154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hu-HU" sz="3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Péter és Jézus </a:t>
            </a:r>
          </a:p>
          <a:p>
            <a:pPr algn="ctr"/>
            <a:endParaRPr lang="hu-HU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Péter Jézus első tanítványa volt. Ott volt a Mesterrel, amikor tanított, gyógyított.  Látta, hogy milyen különleges Ő! </a:t>
            </a:r>
          </a:p>
          <a:p>
            <a:pPr algn="just"/>
            <a:r>
              <a:rPr lang="hu-H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Jézussal volt földi életének utolsó eseményeiben is.</a:t>
            </a:r>
          </a:p>
          <a:p>
            <a:pPr algn="just"/>
            <a:r>
              <a:rPr lang="hu-H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 erről lesz szó!</a:t>
            </a:r>
          </a:p>
        </p:txBody>
      </p:sp>
    </p:spTree>
    <p:extLst>
      <p:ext uri="{BB962C8B-B14F-4D97-AF65-F5344CB8AC3E}">
        <p14:creationId xmlns:p14="http://schemas.microsoft.com/office/powerpoint/2010/main" val="97135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8974" y="2400300"/>
            <a:ext cx="9303026" cy="4457700"/>
          </a:xfrm>
          <a:prstGeom prst="rect">
            <a:avLst/>
          </a:prstGeom>
        </p:spPr>
      </p:pic>
      <p:pic>
        <p:nvPicPr>
          <p:cNvPr id="3" name="Kép 2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5735"/>
            <a:ext cx="2070821" cy="1885337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2070821" y="0"/>
            <a:ext cx="9571449" cy="2400300"/>
          </a:xfrm>
          <a:prstGeom prst="ellipse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Mit gondolsz, mit ábrázol a rajz?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hu-H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Hallgasd meg a történetet és találd ki, hogy ki lehet a rajzon!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hu-H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Kattints a hangszóróra a lejátszáshoz!</a:t>
            </a:r>
            <a:endParaRPr lang="hu-H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Rögzített 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5700" y="2319842"/>
            <a:ext cx="1733543" cy="1733543"/>
          </a:xfrm>
          <a:prstGeom prst="rect">
            <a:avLst/>
          </a:prstGeom>
        </p:spPr>
      </p:pic>
      <p:sp>
        <p:nvSpPr>
          <p:cNvPr id="9" name="Lekerekített téglalap 8"/>
          <p:cNvSpPr/>
          <p:nvPr/>
        </p:nvSpPr>
        <p:spPr>
          <a:xfrm>
            <a:off x="1" y="4800601"/>
            <a:ext cx="2888974" cy="19431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 a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történetet nem tudod meghallgatni 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olvasd el </a:t>
            </a:r>
          </a:p>
          <a:p>
            <a:pPr algn="ctr"/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tankönyv 58. </a:t>
            </a:r>
            <a:r>
              <a:rPr lang="hu-H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oldalán! </a:t>
            </a:r>
            <a:endParaRPr lang="hu-H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82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0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ím 1"/>
          <p:cNvSpPr>
            <a:spLocks noGrp="1"/>
          </p:cNvSpPr>
          <p:nvPr>
            <p:ph type="title"/>
          </p:nvPr>
        </p:nvSpPr>
        <p:spPr>
          <a:xfrm>
            <a:off x="2298583" y="473978"/>
            <a:ext cx="8430937" cy="884238"/>
          </a:xfrm>
        </p:spPr>
        <p:txBody>
          <a:bodyPr/>
          <a:lstStyle/>
          <a:p>
            <a:pPr algn="ctr"/>
            <a:r>
              <a:rPr lang="hu-HU" altLang="hu-HU" b="1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Péter tagadása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973124" y="1909763"/>
            <a:ext cx="10343626" cy="4948237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hu-H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Péter Jézus tanítványa volt. Elszántan ígérte Jézusnak, hogy mellette marad a nehéz helyzetekben is.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hu-H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Péter komolyan gondolta azt, amit mondott. Szerette Jézust. Mégis megtagadta Őt. Miért tette? Talán azért, mert félt. Talán nem tudta, hogy mit tegyen. 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hu-H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Jézus ismerte Pétert és azt is tudta, hogy mi fog történni. Bár Péter letagadta Őt, de Jézus mégsem haragudott meg rá.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hu-H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 tagadás után Péter elsírta magát. Felismerte, hogy nem tudott hűséges maradni Jézushoz.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hu-HU" sz="3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hu-HU" sz="3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Kép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01600"/>
            <a:ext cx="1984375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83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1"/>
          <p:cNvSpPr>
            <a:spLocks noGrp="1"/>
          </p:cNvSpPr>
          <p:nvPr>
            <p:ph type="title"/>
          </p:nvPr>
        </p:nvSpPr>
        <p:spPr>
          <a:xfrm>
            <a:off x="1224792" y="432033"/>
            <a:ext cx="10242957" cy="884238"/>
          </a:xfrm>
        </p:spPr>
        <p:txBody>
          <a:bodyPr/>
          <a:lstStyle/>
          <a:p>
            <a:pPr algn="ctr"/>
            <a:r>
              <a:rPr lang="hu-HU" altLang="hu-HU" b="1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Péter tagadása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1006679" y="2027209"/>
            <a:ext cx="10548267" cy="4709151"/>
          </a:xfrm>
        </p:spPr>
        <p:txBody>
          <a:bodyPr rtlCol="0">
            <a:noAutofit/>
          </a:bodyPr>
          <a:lstStyle/>
          <a:p>
            <a:pPr algn="just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Néha mi is fogadkozunk. Akár úgy is, mint Péter: </a:t>
            </a:r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könnyelműen. </a:t>
            </a:r>
            <a:r>
              <a:rPr lang="hu-H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Ismered ezt a szót? Azt jelenti, hogy nem gondolunk bele a következményekbe. Felelőtlenül viselkedünk és mondjuk azt, ami eszünkbe jut.</a:t>
            </a:r>
          </a:p>
          <a:p>
            <a:pPr marL="0" indent="0" algn="just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hu-HU" sz="15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hu-H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Péter példája erre taníthat bennünket</a:t>
            </a:r>
            <a:r>
              <a:rPr lang="hu-H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Gondoljuk át, hogy mikor, mit mondunk.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Ne tegyünk könnyelmű ígéreteket, amit talán nem tudunk megtartani.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Legyünk hűségesek a barátainkhoz! 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hu-H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hu-H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hu-H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Kép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01600"/>
            <a:ext cx="1984375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87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4294967295"/>
          </p:nvPr>
        </p:nvSpPr>
        <p:spPr>
          <a:xfrm>
            <a:off x="2063551" y="356659"/>
            <a:ext cx="8256917" cy="1440160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28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Kérheted Isten segítségét, hogy mindig tudj hűséges lenni, és ne fogadkozz könnyelműen: </a:t>
            </a:r>
            <a:endParaRPr lang="hu-HU" sz="2800" dirty="0">
              <a:solidFill>
                <a:schemeClr val="accent1">
                  <a:lumMod val="75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hu-HU" sz="28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Így énekelheted a következő </a:t>
            </a:r>
            <a:r>
              <a:rPr lang="hu-HU" sz="2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dicséretet:</a:t>
            </a:r>
          </a:p>
        </p:txBody>
      </p:sp>
      <p:sp>
        <p:nvSpPr>
          <p:cNvPr id="5" name="Music"/>
          <p:cNvSpPr>
            <a:spLocks noEditPoints="1" noChangeArrowheads="1"/>
          </p:cNvSpPr>
          <p:nvPr/>
        </p:nvSpPr>
        <p:spPr bwMode="auto">
          <a:xfrm>
            <a:off x="0" y="356659"/>
            <a:ext cx="1728192" cy="1632181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62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431371" y="3525011"/>
            <a:ext cx="8544949" cy="1043384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hu-HU" sz="3700" dirty="0">
              <a:solidFill>
                <a:schemeClr val="bg2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2063552" y="1988840"/>
            <a:ext cx="8256917" cy="864096"/>
          </a:xfrm>
          <a:prstGeom prst="rect">
            <a:avLst/>
          </a:prstGeom>
        </p:spPr>
        <p:txBody>
          <a:bodyPr vert="horz" lIns="121917" tIns="60958" rIns="121917" bIns="60958" rtlCol="0">
            <a:normAutofit fontScale="70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A linkre kattintva meg </a:t>
            </a:r>
            <a:r>
              <a:rPr lang="hu-HU" sz="32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is </a:t>
            </a:r>
            <a:r>
              <a:rPr lang="hu-HU" sz="32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hallgathatod:</a:t>
            </a:r>
            <a:endParaRPr lang="hu-HU" sz="3200" dirty="0">
              <a:solidFill>
                <a:schemeClr val="accent1">
                  <a:lumMod val="75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hu-HU" sz="1700" dirty="0">
              <a:solidFill>
                <a:schemeClr val="accent1">
                  <a:lumMod val="75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  <a:hlinkClick r:id="rId2"/>
              </a:rPr>
              <a:t>Uram Isten siess minket megsegíteni</a:t>
            </a:r>
            <a:r>
              <a:rPr lang="hu-HU" sz="32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endParaRPr lang="hu-HU" sz="3200" dirty="0">
              <a:solidFill>
                <a:schemeClr val="accent1">
                  <a:lumMod val="75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216634" y="3029512"/>
            <a:ext cx="5952661" cy="307776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Uram Isten, siess 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Minket 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megsegíteni 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Ily 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nagy szükségünkben, 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Krisztus 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Jézusért, 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 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Urunkért </a:t>
            </a:r>
            <a:endParaRPr lang="hu-H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És </a:t>
            </a: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Megváltónkért.</a:t>
            </a:r>
          </a:p>
        </p:txBody>
      </p:sp>
    </p:spTree>
    <p:extLst>
      <p:ext uri="{BB962C8B-B14F-4D97-AF65-F5344CB8AC3E}">
        <p14:creationId xmlns:p14="http://schemas.microsoft.com/office/powerpoint/2010/main" val="53743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égvirágos üveg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1229</TotalTime>
  <Words>621</Words>
  <Application>Microsoft Office PowerPoint</Application>
  <PresentationFormat>Egyéni</PresentationFormat>
  <Paragraphs>98</Paragraphs>
  <Slides>14</Slides>
  <Notes>0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Fazetta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Péter tagadása</vt:lpstr>
      <vt:lpstr>Péter tagadása</vt:lpstr>
      <vt:lpstr>PowerPoint bemutató</vt:lpstr>
      <vt:lpstr>Tudod-e?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Sarkad-Újteleki Református Egyházközség</cp:lastModifiedBy>
  <cp:revision>155</cp:revision>
  <dcterms:created xsi:type="dcterms:W3CDTF">2020-03-16T06:58:02Z</dcterms:created>
  <dcterms:modified xsi:type="dcterms:W3CDTF">2020-03-30T13:29:38Z</dcterms:modified>
</cp:coreProperties>
</file>