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70" r:id="rId5"/>
    <p:sldId id="271" r:id="rId6"/>
    <p:sldId id="272" r:id="rId7"/>
    <p:sldId id="262" r:id="rId8"/>
    <p:sldId id="264" r:id="rId9"/>
    <p:sldId id="275" r:id="rId10"/>
    <p:sldId id="267" r:id="rId11"/>
    <p:sldId id="276" r:id="rId12"/>
    <p:sldId id="277" r:id="rId13"/>
    <p:sldId id="274" r:id="rId14"/>
    <p:sldId id="279" r:id="rId15"/>
    <p:sldId id="265" r:id="rId16"/>
    <p:sldId id="278" r:id="rId17"/>
    <p:sldId id="259" r:id="rId18"/>
    <p:sldId id="260" r:id="rId19"/>
    <p:sldId id="261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539973"/>
    <a:srgbClr val="4BC7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-178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F952-5E3C-41AE-B86D-922B4C3E0960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F079-D701-41D3-99C4-EEE490FE91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205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F952-5E3C-41AE-B86D-922B4C3E0960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F079-D701-41D3-99C4-EEE490FE91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2880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F952-5E3C-41AE-B86D-922B4C3E0960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F079-D701-41D3-99C4-EEE490FE91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6212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F952-5E3C-41AE-B86D-922B4C3E096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2020. 04. 19.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F079-D701-41D3-99C4-EEE490FE913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380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F952-5E3C-41AE-B86D-922B4C3E096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2020. 04. 19.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F079-D701-41D3-99C4-EEE490FE913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25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F952-5E3C-41AE-B86D-922B4C3E096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2020. 04. 19.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F079-D701-41D3-99C4-EEE490FE913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576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F952-5E3C-41AE-B86D-922B4C3E096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2020. 04. 19.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F079-D701-41D3-99C4-EEE490FE913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86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F952-5E3C-41AE-B86D-922B4C3E096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2020. 04. 19.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F079-D701-41D3-99C4-EEE490FE913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424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F952-5E3C-41AE-B86D-922B4C3E096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2020. 04. 19.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F079-D701-41D3-99C4-EEE490FE913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22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F952-5E3C-41AE-B86D-922B4C3E096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2020. 04. 19.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F079-D701-41D3-99C4-EEE490FE913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511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F952-5E3C-41AE-B86D-922B4C3E096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2020. 04. 19.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F079-D701-41D3-99C4-EEE490FE913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03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F952-5E3C-41AE-B86D-922B4C3E0960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F079-D701-41D3-99C4-EEE490FE91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8844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F952-5E3C-41AE-B86D-922B4C3E096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2020. 04. 19.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F079-D701-41D3-99C4-EEE490FE913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253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F952-5E3C-41AE-B86D-922B4C3E096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2020. 04. 19.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F079-D701-41D3-99C4-EEE490FE913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22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F952-5E3C-41AE-B86D-922B4C3E096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2020. 04. 19.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F079-D701-41D3-99C4-EEE490FE913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22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F952-5E3C-41AE-B86D-922B4C3E0960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F079-D701-41D3-99C4-EEE490FE91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1611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F952-5E3C-41AE-B86D-922B4C3E0960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F079-D701-41D3-99C4-EEE490FE91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444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F952-5E3C-41AE-B86D-922B4C3E0960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F079-D701-41D3-99C4-EEE490FE91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13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F952-5E3C-41AE-B86D-922B4C3E0960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F079-D701-41D3-99C4-EEE490FE91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0515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F952-5E3C-41AE-B86D-922B4C3E0960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F079-D701-41D3-99C4-EEE490FE91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441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F952-5E3C-41AE-B86D-922B4C3E0960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F079-D701-41D3-99C4-EEE490FE91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180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F952-5E3C-41AE-B86D-922B4C3E0960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F079-D701-41D3-99C4-EEE490FE91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777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5F952-5E3C-41AE-B86D-922B4C3E0960}" type="datetimeFigureOut">
              <a:rPr lang="hu-HU" smtClean="0"/>
              <a:t>2020. 04. 19.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9F079-D701-41D3-99C4-EEE490FE91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145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5F952-5E3C-41AE-B86D-922B4C3E0960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2020. 04. 19.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9F079-D701-41D3-99C4-EEE490FE913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5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hyperlink" Target="https://www.youtube.com/watch?v=UzE_oOK1tho" TargetMode="Externa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learningapps.org/watch?v=pa9nm4ivt20" TargetMode="Externa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f_1dQDuYBKE#action=shar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5"/>
          <p:cNvSpPr txBox="1">
            <a:spLocks noChangeArrowheads="1"/>
          </p:cNvSpPr>
          <p:nvPr/>
        </p:nvSpPr>
        <p:spPr bwMode="auto">
          <a:xfrm>
            <a:off x="0" y="87957"/>
            <a:ext cx="121920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hu-HU" altLang="hu-HU" sz="4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mustármag példázata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827462" y="1305915"/>
            <a:ext cx="7627937" cy="50475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889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Kedves </a:t>
            </a:r>
            <a:r>
              <a:rPr lang="hu-HU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Szülők!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Kérjük, hogy segítsenek a gyermeküknek a hittanóra tananyagának az elsajátításában!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digitális hittanórán szükség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lesz az alábbiakra: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Internet kapcsolat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Hangszóró vagy fülhallgató a hanganyaghoz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Hittan füzet, vagy egy papírlap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Ceruza, vagy toll</a:t>
            </a:r>
            <a:endParaRPr lang="hu-HU" sz="2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Kérem, hogy indítsák el a diavetítést!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(A linkekre így tudnak rákattintani!)</a:t>
            </a:r>
          </a:p>
        </p:txBody>
      </p:sp>
      <p:sp>
        <p:nvSpPr>
          <p:cNvPr id="4" name="Ellipszis 3"/>
          <p:cNvSpPr/>
          <p:nvPr/>
        </p:nvSpPr>
        <p:spPr>
          <a:xfrm>
            <a:off x="222637" y="2130425"/>
            <a:ext cx="2988000" cy="2988000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DIGITÁLIS HITTANÓRA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54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19" b="100000" l="0" r="98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2377483"/>
            <a:ext cx="1611086" cy="1642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"/>
          </a:effectLst>
        </p:spPr>
      </p:pic>
      <p:sp>
        <p:nvSpPr>
          <p:cNvPr id="3" name="Lekerekített téglalap 2"/>
          <p:cNvSpPr/>
          <p:nvPr/>
        </p:nvSpPr>
        <p:spPr>
          <a:xfrm>
            <a:off x="-1" y="4020458"/>
            <a:ext cx="7005099" cy="2837542"/>
          </a:xfrm>
          <a:prstGeom prst="roundRect">
            <a:avLst/>
          </a:prstGeom>
          <a:solidFill>
            <a:schemeClr val="accent4">
              <a:lumMod val="40000"/>
              <a:lumOff val="60000"/>
              <a:alpha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6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növények élettelen anyagból (napfényből, vízből, sóból, szén-dioxidból, stb.) élő anyagot termelnek (levelet, virágot, gyümölcsöt, magot), </a:t>
            </a:r>
          </a:p>
          <a:p>
            <a:pPr algn="ctr"/>
            <a:r>
              <a:rPr lang="hu-H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és táplálják az élőlényeket…</a:t>
            </a:r>
          </a:p>
          <a:p>
            <a:pPr algn="ctr"/>
            <a:endParaRPr lang="hu-HU" sz="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…Az Isten országa is életet ad, örök életre táplál. Isten az élet Istene.</a:t>
            </a:r>
          </a:p>
          <a:p>
            <a:pPr algn="ctr"/>
            <a:endParaRPr lang="hu-H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15886" cy="189415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04" b="100000" l="0" r="94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8953" y="3077029"/>
            <a:ext cx="3011446" cy="3780971"/>
          </a:xfrm>
          <a:prstGeom prst="rect">
            <a:avLst/>
          </a:prstGeom>
        </p:spPr>
      </p:pic>
      <p:sp>
        <p:nvSpPr>
          <p:cNvPr id="6" name="Lekerekített téglalap 5"/>
          <p:cNvSpPr/>
          <p:nvPr/>
        </p:nvSpPr>
        <p:spPr>
          <a:xfrm>
            <a:off x="4949371" y="116115"/>
            <a:ext cx="7141028" cy="2960914"/>
          </a:xfrm>
          <a:prstGeom prst="roundRect">
            <a:avLst/>
          </a:prstGeom>
          <a:solidFill>
            <a:schemeClr val="accent4">
              <a:lumMod val="40000"/>
              <a:lumOff val="60000"/>
              <a:alpha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6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fa talaj fölött látható része, </a:t>
            </a:r>
          </a:p>
          <a:p>
            <a:pPr algn="ctr"/>
            <a:r>
              <a:rPr lang="hu-H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valójában a növénynek csak az egyik fele. </a:t>
            </a:r>
          </a:p>
          <a:p>
            <a:pPr algn="ctr"/>
            <a:r>
              <a:rPr lang="hu-H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fa gyökérzete (amit nem látunk) legalább ugyanakkora, mint a lombkoronája.</a:t>
            </a:r>
          </a:p>
          <a:p>
            <a:pPr algn="ctr"/>
            <a:endParaRPr lang="hu-H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Isten országának is csak egy része látható, nagyobbik fele rejtve van előttünk</a:t>
            </a:r>
            <a:r>
              <a:rPr lang="hu-H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hu-HU" sz="2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90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148283" y="1917958"/>
            <a:ext cx="2119086" cy="4598955"/>
          </a:xfrm>
          <a:prstGeom prst="roundRect">
            <a:avLst/>
          </a:prstGeom>
          <a:solidFill>
            <a:schemeClr val="accent4">
              <a:lumMod val="40000"/>
              <a:lumOff val="60000"/>
              <a:alpha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Egy ekkorára nőtt fa ezernyi állatnak ad otthont. </a:t>
            </a:r>
          </a:p>
          <a:p>
            <a:pPr algn="ctr"/>
            <a:endParaRPr lang="hu-HU" sz="21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Ahogyan Isten országában is sokaknak helye van. Különböző korú, nemű vagy nemzetiségű embereknek.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28" b="99054" l="1207" r="97587">
                        <a14:foregroundMark x1="23680" y1="17258" x2="23680" y2="17258"/>
                        <a14:foregroundMark x1="89442" y1="41844" x2="89442" y2="41844"/>
                        <a14:foregroundMark x1="87632" y1="43026" x2="87632" y2="43026"/>
                        <a14:foregroundMark x1="90347" y1="40189" x2="90347" y2="40189"/>
                        <a14:foregroundMark x1="90196" y1="43262" x2="90196" y2="43262"/>
                        <a14:backgroundMark x1="85068" y1="34279" x2="85068" y2="34279"/>
                        <a14:backgroundMark x1="91554" y1="55556" x2="91554" y2="55556"/>
                        <a14:backgroundMark x1="58824" y1="73050" x2="58824" y2="73050"/>
                        <a14:backgroundMark x1="27451" y1="22695" x2="27451" y2="22695"/>
                        <a14:backgroundMark x1="36048" y1="64066" x2="36048" y2="64066"/>
                        <a14:backgroundMark x1="39216" y1="67612" x2="39216" y2="67612"/>
                        <a14:backgroundMark x1="79638" y1="31915" x2="79638" y2="31915"/>
                        <a14:backgroundMark x1="27903" y1="24586" x2="27903" y2="24586"/>
                        <a14:backgroundMark x1="15837" y1="70213" x2="15837" y2="70213"/>
                        <a14:backgroundMark x1="51282" y1="70686" x2="51282" y2="70686"/>
                        <a14:backgroundMark x1="60332" y1="78723" x2="60332" y2="78723"/>
                        <a14:backgroundMark x1="33484" y1="62884" x2="33484" y2="62884"/>
                        <a14:backgroundMark x1="49170" y1="61466" x2="49170" y2="61466"/>
                        <a14:backgroundMark x1="51433" y1="59338" x2="51433" y2="59338"/>
                        <a14:backgroundMark x1="68929" y1="64775" x2="68929" y2="64775"/>
                        <a14:backgroundMark x1="38462" y1="34515" x2="38462" y2="34515"/>
                        <a14:backgroundMark x1="16893" y1="68085" x2="16893" y2="680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7369" y="1091744"/>
            <a:ext cx="7189770" cy="5649105"/>
          </a:xfrm>
          <a:prstGeom prst="rect">
            <a:avLst/>
          </a:prstGeom>
        </p:spPr>
      </p:pic>
      <p:sp>
        <p:nvSpPr>
          <p:cNvPr id="6" name="Lekerekített téglalap 5"/>
          <p:cNvSpPr/>
          <p:nvPr/>
        </p:nvSpPr>
        <p:spPr>
          <a:xfrm>
            <a:off x="6981371" y="27474"/>
            <a:ext cx="5091643" cy="1890484"/>
          </a:xfrm>
          <a:prstGeom prst="roundRect">
            <a:avLst/>
          </a:prstGeom>
          <a:solidFill>
            <a:schemeClr val="accent4">
              <a:lumMod val="40000"/>
              <a:lumOff val="60000"/>
              <a:alpha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1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21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21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21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földön több ezer </a:t>
            </a:r>
            <a:r>
              <a:rPr lang="hu-HU" sz="21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fafaj</a:t>
            </a:r>
            <a:r>
              <a:rPr lang="hu-HU" sz="2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található. Sőt, ugyanannak a fának is minden egyes levele különbözik.</a:t>
            </a:r>
          </a:p>
          <a:p>
            <a:pPr algn="ctr"/>
            <a:r>
              <a:rPr lang="hu-HU" sz="2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Isten minden teremtménye különbözik egymástól. Nincs két egyforma ember.</a:t>
            </a:r>
          </a:p>
          <a:p>
            <a:pPr algn="ctr"/>
            <a:endParaRPr lang="hu-HU" sz="21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21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21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21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1789968" y="89937"/>
            <a:ext cx="3269831" cy="1494971"/>
          </a:xfrm>
          <a:prstGeom prst="roundRect">
            <a:avLst/>
          </a:prstGeom>
          <a:solidFill>
            <a:schemeClr val="accent4">
              <a:lumMod val="40000"/>
              <a:lumOff val="60000"/>
              <a:alpha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fák életük utolsó pillanatáig növekednek.</a:t>
            </a:r>
          </a:p>
          <a:p>
            <a:pPr algn="ctr"/>
            <a:r>
              <a:rPr lang="hu-HU" sz="2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Isten országa folyamatosan növekszik. </a:t>
            </a:r>
            <a:endParaRPr lang="hu-HU" sz="21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9457139" y="2409371"/>
            <a:ext cx="2596974" cy="3207658"/>
          </a:xfrm>
          <a:prstGeom prst="roundRect">
            <a:avLst/>
          </a:prstGeom>
          <a:solidFill>
            <a:schemeClr val="accent4">
              <a:lumMod val="40000"/>
              <a:lumOff val="60000"/>
              <a:alpha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fa törzsének élő és már elhalt részei is vannak.</a:t>
            </a:r>
          </a:p>
          <a:p>
            <a:pPr algn="ctr"/>
            <a:r>
              <a:rPr lang="hu-HU" sz="2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hu-HU" sz="2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Ahogyan Isten országában is együtt vagyunk ma élő és korábban élt keresztyének. 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694055" cy="167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8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779404" y="1589910"/>
            <a:ext cx="6711452" cy="48762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287656" y="1568054"/>
            <a:ext cx="3207657" cy="233628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259181" y="4028055"/>
            <a:ext cx="3236132" cy="2416287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2090056" y="196073"/>
            <a:ext cx="9593943" cy="11540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Egy </a:t>
            </a:r>
            <a:r>
              <a:rPr lang="hu-H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nagyon szép ének </a:t>
            </a:r>
            <a:r>
              <a:rPr lang="hu-H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 elmeséli nekünk mai </a:t>
            </a:r>
            <a:r>
              <a:rPr lang="hu-H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történetünk titkait. </a:t>
            </a:r>
            <a:endParaRPr lang="hu-H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hu-HU" sz="2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Ide kattintva</a:t>
            </a:r>
            <a:r>
              <a:rPr lang="hu-H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meghallgathatjuk, </a:t>
            </a:r>
          </a:p>
          <a:p>
            <a:pPr algn="ctr">
              <a:defRPr/>
            </a:pPr>
            <a:r>
              <a:rPr lang="hu-H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kotta és szöveg segítségével pedig próbáljuk meg elénekelni</a:t>
            </a:r>
            <a:r>
              <a:rPr lang="hu-H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ép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180975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91" y="5057775"/>
            <a:ext cx="18224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20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21" y="5907313"/>
            <a:ext cx="834595" cy="950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8544" y="4296228"/>
            <a:ext cx="1883899" cy="2561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5" y="6435854"/>
            <a:ext cx="746256" cy="422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1" r="2191"/>
          <a:stretch/>
        </p:blipFill>
        <p:spPr>
          <a:xfrm>
            <a:off x="3608557" y="464457"/>
            <a:ext cx="8287657" cy="6393542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6914017" y="95125"/>
            <a:ext cx="5277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dirty="0">
                <a:solidFill>
                  <a:srgbClr val="0070C0"/>
                </a:solidFill>
              </a:rPr>
              <a:t>(Diavetítés módban, kattintásra jelennek meg a képek)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33955" y="159026"/>
            <a:ext cx="47151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Ez a fa, és a </a:t>
            </a:r>
            <a:r>
              <a:rPr lang="hu-H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 fád is Isten országáról</a:t>
            </a:r>
            <a:r>
              <a:rPr lang="hu-H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beszél. Amelynek a részei lehetünk. Ahol jó lenni, ahol otthon érezhetjük magunkat. És bár az Isten országa még láthatatlan, de ahogyan énekeltük is, egyszer „pompás lesz a virág”. Te is Isten országába tartozhatsz, ha életed Urának fogadod el Őt, vagyis szereted és engedelmeskedsz Neki. </a:t>
            </a:r>
          </a:p>
        </p:txBody>
      </p:sp>
    </p:spTree>
    <p:extLst>
      <p:ext uri="{BB962C8B-B14F-4D97-AF65-F5344CB8AC3E}">
        <p14:creationId xmlns:p14="http://schemas.microsoft.com/office/powerpoint/2010/main" val="298276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69"/>
            <a:ext cx="2197635" cy="216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31" b="100000" l="237" r="99763">
                        <a14:backgroundMark x1="17358" y1="40541" x2="17358" y2="40541"/>
                        <a14:backgroundMark x1="12263" y1="30207" x2="12263" y2="30207"/>
                        <a14:backgroundMark x1="3851" y1="26709" x2="3851" y2="26709"/>
                        <a14:backgroundMark x1="770" y1="21940" x2="770" y2="21940"/>
                        <a14:backgroundMark x1="7050" y1="27822" x2="7050" y2="27822"/>
                        <a14:backgroundMark x1="5391" y1="43879" x2="5391" y2="43879"/>
                        <a14:backgroundMark x1="6102" y1="52464" x2="6102" y2="52464"/>
                        <a14:backgroundMark x1="3199" y1="52464" x2="3199" y2="52464"/>
                        <a14:backgroundMark x1="3318" y1="60413" x2="3318" y2="60413"/>
                        <a14:backgroundMark x1="14455" y1="35771" x2="14455" y2="35771"/>
                        <a14:backgroundMark x1="12026" y1="43243" x2="12026" y2="43243"/>
                        <a14:backgroundMark x1="20320" y1="44197" x2="20320" y2="44197"/>
                        <a14:backgroundMark x1="23637" y1="49126" x2="23637" y2="49126"/>
                        <a14:backgroundMark x1="27310" y1="49126" x2="27310" y2="49126"/>
                        <a14:backgroundMark x1="25415" y1="54531" x2="25415" y2="54531"/>
                        <a14:backgroundMark x1="30806" y1="53577" x2="30806" y2="53577"/>
                        <a14:backgroundMark x1="33590" y1="58665" x2="33590" y2="58665"/>
                        <a14:backgroundMark x1="36137" y1="51510" x2="36137" y2="51510"/>
                        <a14:backgroundMark x1="32346" y1="64865" x2="32346" y2="64865"/>
                        <a14:backgroundMark x1="57879" y1="45310" x2="57879" y2="45310"/>
                        <a14:backgroundMark x1="58116" y1="58983" x2="58116" y2="58983"/>
                        <a14:backgroundMark x1="59242" y1="67250" x2="59242" y2="67250"/>
                        <a14:backgroundMark x1="64870" y1="34022" x2="64870" y2="34022"/>
                        <a14:backgroundMark x1="69076" y1="28458" x2="69076" y2="28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84256"/>
            <a:ext cx="12191999" cy="4425995"/>
          </a:xfrm>
          <a:prstGeom prst="rect">
            <a:avLst/>
          </a:prstGeom>
        </p:spPr>
      </p:pic>
      <p:sp>
        <p:nvSpPr>
          <p:cNvPr id="8" name="Lekerekített téglalap 7"/>
          <p:cNvSpPr/>
          <p:nvPr/>
        </p:nvSpPr>
        <p:spPr>
          <a:xfrm>
            <a:off x="5231958" y="81614"/>
            <a:ext cx="5360947" cy="259505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Isten országa tehát olyan, mint a mustármag. A következő feladat segíteni fog átismételni mai Igénket, a mustármag példázatát. </a:t>
            </a:r>
          </a:p>
          <a:p>
            <a:pPr algn="ctr"/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Ide kattintva kiegészítheted a hiányos szöveget.</a:t>
            </a:r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u-H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276529" y="2647784"/>
            <a:ext cx="4955429" cy="248560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munkafüzet 64. oldalán, </a:t>
            </a:r>
          </a:p>
          <a:p>
            <a:pPr algn="ctr"/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az 1. feladatban matricákkal is megoldhatod ezt a feladatot! </a:t>
            </a:r>
          </a:p>
          <a:p>
            <a:pPr algn="ctr"/>
            <a:endParaRPr lang="hu-HU" sz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(Az első sor matricát használd! </a:t>
            </a:r>
            <a:r>
              <a:rPr lang="hu-H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 </a:t>
            </a:r>
            <a:r>
              <a:rPr lang="hu-H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0336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2914" y="1649427"/>
            <a:ext cx="9549263" cy="5208573"/>
          </a:xfrm>
          <a:prstGeom prst="rect">
            <a:avLst/>
          </a:prstGeom>
          <a:solidFill>
            <a:schemeClr val="accent1"/>
          </a:solidFill>
          <a:effectLst>
            <a:softEdge rad="139700"/>
          </a:effectLst>
        </p:spPr>
      </p:pic>
      <p:sp>
        <p:nvSpPr>
          <p:cNvPr id="3" name="Lekerekített téglalap 2"/>
          <p:cNvSpPr/>
          <p:nvPr/>
        </p:nvSpPr>
        <p:spPr>
          <a:xfrm>
            <a:off x="2452914" y="130628"/>
            <a:ext cx="9535886" cy="1366837"/>
          </a:xfrm>
          <a:prstGeom prst="round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Már itt a földön Isten országához tartoznak azok, akik Istent tartják életük Urának. Írd a fészkekbe olyan családtagok, rokonok, barátok, gyülekezeti tagok nevét, akik Isten szeretetében, Isten közelében élik az életüket. Magadat se felejtsd ki!</a:t>
            </a:r>
            <a:endParaRPr lang="hu-H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amárfül 3"/>
          <p:cNvSpPr/>
          <p:nvPr/>
        </p:nvSpPr>
        <p:spPr>
          <a:xfrm>
            <a:off x="188685" y="1884459"/>
            <a:ext cx="2104572" cy="4574398"/>
          </a:xfrm>
          <a:prstGeom prst="foldedCorner">
            <a:avLst/>
          </a:prstGeom>
          <a:solidFill>
            <a:srgbClr val="92D050">
              <a:alpha val="9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munkafüzet 64. oldalán találod ezt </a:t>
            </a:r>
          </a:p>
          <a:p>
            <a:pPr algn="ctr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rajzot a </a:t>
            </a:r>
          </a:p>
          <a:p>
            <a:pPr algn="ctr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2. feladatban. Oldd meg!</a:t>
            </a:r>
          </a:p>
          <a:p>
            <a:pPr algn="ctr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Ha tudod, fotózd le és küldd el a hitoktatódnak! 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Kép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971" y="130628"/>
            <a:ext cx="1656000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0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2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488" y="173181"/>
            <a:ext cx="216376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kerekített téglalap 2"/>
          <p:cNvSpPr/>
          <p:nvPr/>
        </p:nvSpPr>
        <p:spPr>
          <a:xfrm>
            <a:off x="217487" y="3935949"/>
            <a:ext cx="3582987" cy="2035175"/>
          </a:xfrm>
          <a:prstGeom prst="round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rgbClr val="CED2B3"/>
              </a:gs>
              <a:gs pos="100000">
                <a:srgbClr val="FFFF00"/>
              </a:gs>
              <a:gs pos="22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gradFill>
              <a:gsLst>
                <a:gs pos="0">
                  <a:schemeClr val="bg2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Olvasd el Isten üzenetét és add tovább az Igét valakinek!</a:t>
            </a:r>
          </a:p>
        </p:txBody>
      </p:sp>
      <p:sp>
        <p:nvSpPr>
          <p:cNvPr id="4" name="Hétágú csillag 3"/>
          <p:cNvSpPr/>
          <p:nvPr/>
        </p:nvSpPr>
        <p:spPr>
          <a:xfrm>
            <a:off x="3903209" y="173180"/>
            <a:ext cx="8158162" cy="6577477"/>
          </a:xfrm>
          <a:prstGeom prst="star7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3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hu-HU" sz="3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hu-HU" sz="3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„Ez </a:t>
            </a:r>
            <a:r>
              <a:rPr lang="hu-HU" sz="3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ugyan kisebb minden magnál, </a:t>
            </a:r>
            <a:endParaRPr lang="hu-HU" sz="3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hu-HU" sz="3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hu-HU" sz="3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amikor felnő, </a:t>
            </a:r>
            <a:r>
              <a:rPr lang="hu-HU" sz="3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nagyobb </a:t>
            </a:r>
            <a:r>
              <a:rPr lang="hu-HU" sz="3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minden veteménynél, </a:t>
            </a:r>
            <a:endParaRPr lang="hu-HU" sz="3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hu-HU" sz="3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és </a:t>
            </a:r>
            <a:r>
              <a:rPr lang="hu-HU" sz="3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fává </a:t>
            </a:r>
            <a:r>
              <a:rPr lang="hu-HU" sz="3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lesz…</a:t>
            </a:r>
            <a:endParaRPr lang="hu-HU" sz="3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Máté </a:t>
            </a:r>
            <a:r>
              <a:rPr lang="hu-HU" sz="3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evangéliuma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13. fejezet, 32. </a:t>
            </a:r>
            <a:r>
              <a:rPr lang="hu-HU" sz="3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vers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217488" y="2663103"/>
            <a:ext cx="3582987" cy="887949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rgbClr val="CED2B3"/>
              </a:gs>
              <a:gs pos="88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Aranymondás</a:t>
            </a:r>
            <a:endParaRPr lang="hu-HU" sz="3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8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3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138" y="166832"/>
            <a:ext cx="2487612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pic>
        <p:nvPicPr>
          <p:cNvPr id="4" name="Kép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8463" y="1501631"/>
            <a:ext cx="4505325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zis 4"/>
          <p:cNvSpPr>
            <a:spLocks noChangeAspect="1"/>
          </p:cNvSpPr>
          <p:nvPr/>
        </p:nvSpPr>
        <p:spPr>
          <a:xfrm>
            <a:off x="7832636" y="1624890"/>
            <a:ext cx="3807792" cy="3807792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018463" y="2517775"/>
            <a:ext cx="3436937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Hittanos!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7" name="Téglalap 6"/>
          <p:cNvSpPr/>
          <p:nvPr/>
        </p:nvSpPr>
        <p:spPr>
          <a:xfrm>
            <a:off x="7443788" y="5611813"/>
            <a:ext cx="4626292" cy="708025"/>
          </a:xfrm>
          <a:prstGeom prst="rect">
            <a:avLst/>
          </a:prstGeom>
          <a:ln w="50800">
            <a:noFill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</p:txBody>
      </p:sp>
    </p:spTree>
    <p:extLst>
      <p:ext uri="{BB962C8B-B14F-4D97-AF65-F5344CB8AC3E}">
        <p14:creationId xmlns:p14="http://schemas.microsoft.com/office/powerpoint/2010/main" val="291986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2"/>
          <p:cNvSpPr>
            <a:spLocks noChangeArrowheads="1"/>
          </p:cNvSpPr>
          <p:nvPr/>
        </p:nvSpPr>
        <p:spPr bwMode="auto">
          <a:xfrm>
            <a:off x="3041650" y="663575"/>
            <a:ext cx="609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4000" dirty="0">
                <a:solidFill>
                  <a:srgbClr val="AE2E51"/>
                </a:solidFill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3" name="Téglalap 10"/>
          <p:cNvSpPr>
            <a:spLocks noChangeArrowheads="1"/>
          </p:cNvSpPr>
          <p:nvPr/>
        </p:nvSpPr>
        <p:spPr bwMode="auto">
          <a:xfrm>
            <a:off x="1093788" y="2554288"/>
            <a:ext cx="39036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dirty="0">
                <a:solidFill>
                  <a:srgbClr val="AE2E51"/>
                </a:solidFill>
                <a:cs typeface="Arial" panose="020B0604020202020204" pitchFamily="34" charset="0"/>
              </a:rPr>
              <a:t>Kedves Szülők!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dirty="0">
                <a:solidFill>
                  <a:srgbClr val="AE2E51"/>
                </a:solidFill>
                <a:cs typeface="Arial" panose="020B0604020202020204" pitchFamily="34" charset="0"/>
              </a:rPr>
              <a:t>Köszönjük a segítségüket!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dirty="0">
                <a:solidFill>
                  <a:srgbClr val="AE2E51"/>
                </a:solidFill>
                <a:cs typeface="Arial" panose="020B0604020202020204" pitchFamily="34" charset="0"/>
              </a:rPr>
              <a:t>Isten áldását kívánjuk ezzel az Igével!</a:t>
            </a:r>
          </a:p>
        </p:txBody>
      </p:sp>
      <p:sp>
        <p:nvSpPr>
          <p:cNvPr id="4" name="Ellipszis 3"/>
          <p:cNvSpPr>
            <a:spLocks noChangeAspect="1"/>
          </p:cNvSpPr>
          <p:nvPr/>
        </p:nvSpPr>
        <p:spPr>
          <a:xfrm>
            <a:off x="927358" y="1663649"/>
            <a:ext cx="4227966" cy="4227966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5"/>
          <p:cNvSpPr txBox="1">
            <a:spLocks noChangeArrowheads="1"/>
          </p:cNvSpPr>
          <p:nvPr/>
        </p:nvSpPr>
        <p:spPr bwMode="auto">
          <a:xfrm>
            <a:off x="5970674" y="1783524"/>
            <a:ext cx="5580063" cy="335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3600" dirty="0" smtClean="0">
                <a:solidFill>
                  <a:schemeClr val="accent6"/>
                </a:solidFill>
              </a:rPr>
              <a:t>„</a:t>
            </a:r>
            <a:r>
              <a:rPr lang="hu-HU" sz="2800" dirty="0">
                <a:solidFill>
                  <a:schemeClr val="accent6">
                    <a:lumMod val="75000"/>
                  </a:schemeClr>
                </a:solidFill>
              </a:rPr>
              <a:t>Aki a Felséges rejtekében lakik, a Mindenható árnyékában pihen, az ezt mondhatja az Úrnak: Oltalmam és váram, Istenem, akiben bízom</a:t>
            </a:r>
            <a:r>
              <a:rPr lang="hu-HU" sz="2800" dirty="0" smtClean="0">
                <a:solidFill>
                  <a:schemeClr val="accent6">
                    <a:lumMod val="75000"/>
                  </a:schemeClr>
                </a:solidFill>
              </a:rPr>
              <a:t>!”</a:t>
            </a:r>
          </a:p>
          <a:p>
            <a:pPr algn="ctr">
              <a:buNone/>
            </a:pPr>
            <a:endParaRPr lang="hu-HU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dirty="0" smtClean="0">
                <a:solidFill>
                  <a:schemeClr val="accent6">
                    <a:lumMod val="75000"/>
                  </a:schemeClr>
                </a:solidFill>
              </a:rPr>
              <a:t>Zsoltárok </a:t>
            </a:r>
            <a:r>
              <a:rPr lang="hu-HU" altLang="hu-HU" sz="2800" dirty="0">
                <a:solidFill>
                  <a:schemeClr val="accent6">
                    <a:lumMod val="75000"/>
                  </a:schemeClr>
                </a:solidFill>
              </a:rPr>
              <a:t>könyve </a:t>
            </a:r>
            <a:r>
              <a:rPr lang="hu-HU" altLang="hu-HU" sz="2800" dirty="0" smtClean="0">
                <a:solidFill>
                  <a:schemeClr val="accent6">
                    <a:lumMod val="75000"/>
                  </a:schemeClr>
                </a:solidFill>
              </a:rPr>
              <a:t>91,1-2 </a:t>
            </a:r>
            <a:endParaRPr lang="hu-HU" altLang="hu-HU" sz="2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317" y="4931229"/>
            <a:ext cx="4676775" cy="1552575"/>
          </a:xfrm>
          <a:prstGeom prst="rect">
            <a:avLst/>
          </a:prstGeom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162939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7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50" y="8082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2163" y="849168"/>
            <a:ext cx="5380037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4"/>
          <p:cNvSpPr txBox="1">
            <a:spLocks noChangeArrowheads="1"/>
          </p:cNvSpPr>
          <p:nvPr/>
        </p:nvSpPr>
        <p:spPr bwMode="auto">
          <a:xfrm>
            <a:off x="847725" y="2633663"/>
            <a:ext cx="502443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u-HU" altLang="hu-H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Áldás, békesség!</a:t>
            </a:r>
            <a:r>
              <a:rPr lang="hu-HU" altLang="hu-H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 altLang="hu-HU" sz="3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u-HU" altLang="hu-HU" sz="3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Kezdd a digitális hittanórát az óra eleji imádsággal!</a:t>
            </a:r>
          </a:p>
        </p:txBody>
      </p:sp>
    </p:spTree>
    <p:extLst>
      <p:ext uri="{BB962C8B-B14F-4D97-AF65-F5344CB8AC3E}">
        <p14:creationId xmlns:p14="http://schemas.microsoft.com/office/powerpoint/2010/main" val="291122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amárfül 2"/>
          <p:cNvSpPr/>
          <p:nvPr/>
        </p:nvSpPr>
        <p:spPr>
          <a:xfrm>
            <a:off x="348342" y="2293257"/>
            <a:ext cx="3030961" cy="4453423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5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5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cetliken olvasható szavakat próbáld meg körül írni, elmagyarázni valakinek, aki még soha nem látta, tapintotta, érezte vagy élte meg közvetlenül. </a:t>
            </a:r>
            <a:r>
              <a:rPr lang="hu-HU" sz="25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Pl</a:t>
            </a:r>
            <a:r>
              <a:rPr lang="hu-HU" sz="25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egy földönkívülinek, úgy, hogy megértse.</a:t>
            </a:r>
            <a:endParaRPr lang="hu-HU" sz="25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93285" cy="216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484026" y="963886"/>
            <a:ext cx="8365436" cy="5119647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10449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>
          <a:xfrm>
            <a:off x="2447846" y="402770"/>
            <a:ext cx="3585029" cy="14369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Ugye nem is olyan egyszerű?</a:t>
            </a:r>
            <a:endParaRPr lang="hu-HU" sz="3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ekerekített téglalap 3"/>
          <p:cNvSpPr/>
          <p:nvPr/>
        </p:nvSpPr>
        <p:spPr>
          <a:xfrm>
            <a:off x="419476" y="2409371"/>
            <a:ext cx="3397781" cy="38244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Nem könnyű érthetővé, elképzelhetővé, átélhetővé tenni olyan dolgokat valakinek, aki soha nem hallott, látott, tapasztalt hasonló dolgokat. </a:t>
            </a:r>
            <a:endParaRPr lang="hu-HU" sz="26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228"/>
            <a:ext cx="2184776" cy="2160000"/>
          </a:xfrm>
          <a:prstGeom prst="rect">
            <a:avLst/>
          </a:prstGeom>
        </p:spPr>
      </p:pic>
      <p:sp>
        <p:nvSpPr>
          <p:cNvPr id="6" name="Lekerekített téglalap 5"/>
          <p:cNvSpPr/>
          <p:nvPr/>
        </p:nvSpPr>
        <p:spPr>
          <a:xfrm>
            <a:off x="7323151" y="696686"/>
            <a:ext cx="4505993" cy="4487564"/>
          </a:xfrm>
          <a:prstGeom prst="roundRect">
            <a:avLst/>
          </a:prstGeom>
          <a:solidFill>
            <a:schemeClr val="accent1">
              <a:alpha val="50000"/>
            </a:schemeClr>
          </a:solidFill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6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Jézus pontosan ezt tette. </a:t>
            </a:r>
            <a:r>
              <a:rPr lang="hu-HU" sz="2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öbbször </a:t>
            </a:r>
            <a:r>
              <a:rPr lang="hu-HU" sz="2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mesélt Isten </a:t>
            </a: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országáról, egy felfoghatatlan világról, az akkori emberek nyelvén. Olyan képeket, kifejezéseket használt, </a:t>
            </a:r>
            <a:r>
              <a:rPr lang="hu-HU" sz="2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amelyeket ismert a </a:t>
            </a: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hallgatósága. </a:t>
            </a:r>
          </a:p>
          <a:p>
            <a:pPr algn="ctr"/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Példázatnak </a:t>
            </a:r>
            <a:r>
              <a:rPr lang="hu-HU" sz="2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nevezzük ezeket. </a:t>
            </a:r>
            <a:endParaRPr lang="hu-HU" sz="26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2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7188198" y="5303520"/>
            <a:ext cx="3752797" cy="122791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Ma egy ilyen példázattal ismerkedünk meg…</a:t>
            </a:r>
            <a:endParaRPr lang="hu-HU" sz="26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567" r="96701">
                        <a14:backgroundMark x1="67423" y1="19285" x2="67423" y2="19285"/>
                        <a14:backgroundMark x1="25567" y1="21519" x2="25567" y2="21519"/>
                        <a14:backgroundMark x1="80619" y1="36634" x2="80619" y2="36634"/>
                        <a14:backgroundMark x1="54227" y1="98809" x2="54227" y2="98809"/>
                        <a14:backgroundMark x1="24845" y1="99926" x2="24845" y2="99926"/>
                        <a14:backgroundMark x1="64330" y1="15413" x2="64330" y2="15413"/>
                        <a14:backgroundMark x1="24845" y1="21519" x2="24845" y2="21519"/>
                        <a14:backgroundMark x1="72887" y1="21519" x2="72887" y2="21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1022" y="2409371"/>
            <a:ext cx="3213891" cy="4448629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6669238" y="172747"/>
            <a:ext cx="5277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dirty="0">
                <a:solidFill>
                  <a:srgbClr val="0070C0"/>
                </a:solidFill>
              </a:rPr>
              <a:t>(Diavetítés módban, kattintásra jelennek meg a képek)</a:t>
            </a:r>
          </a:p>
        </p:txBody>
      </p:sp>
    </p:spTree>
    <p:extLst>
      <p:ext uri="{BB962C8B-B14F-4D97-AF65-F5344CB8AC3E}">
        <p14:creationId xmlns:p14="http://schemas.microsoft.com/office/powerpoint/2010/main" val="17179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93285" cy="2160000"/>
          </a:xfrm>
          <a:prstGeom prst="rect">
            <a:avLst/>
          </a:prstGeom>
        </p:spPr>
      </p:pic>
      <p:pic>
        <p:nvPicPr>
          <p:cNvPr id="4" name="Rögzített 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343" y="2813143"/>
            <a:ext cx="1741714" cy="1741714"/>
          </a:xfrm>
          <a:prstGeom prst="rect">
            <a:avLst/>
          </a:prstGeom>
        </p:spPr>
      </p:pic>
      <p:sp>
        <p:nvSpPr>
          <p:cNvPr id="5" name="Felhő 4"/>
          <p:cNvSpPr/>
          <p:nvPr/>
        </p:nvSpPr>
        <p:spPr>
          <a:xfrm>
            <a:off x="2090057" y="653143"/>
            <a:ext cx="9888584" cy="5590903"/>
          </a:xfrm>
          <a:prstGeom prst="cloud">
            <a:avLst/>
          </a:prstGeom>
          <a:solidFill>
            <a:schemeClr val="accent1">
              <a:alpha val="54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Mielőtt azonban </a:t>
            </a:r>
            <a:r>
              <a:rPr lang="hu-HU" sz="3000" dirty="0">
                <a:latin typeface="Times New Roman" pitchFamily="18" charset="0"/>
                <a:cs typeface="Times New Roman" pitchFamily="18" charset="0"/>
              </a:rPr>
              <a:t>megismerkedünk mai példázatunkkal, arra szeretnélek </a:t>
            </a:r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kérni, hogy </a:t>
            </a:r>
            <a:r>
              <a:rPr lang="hu-HU" sz="3000" dirty="0">
                <a:latin typeface="Times New Roman" pitchFamily="18" charset="0"/>
                <a:cs typeface="Times New Roman" pitchFamily="18" charset="0"/>
              </a:rPr>
              <a:t>játsszunk egy picit! </a:t>
            </a:r>
          </a:p>
          <a:p>
            <a:pPr algn="ctr"/>
            <a:r>
              <a:rPr lang="hu-HU" sz="3000" dirty="0">
                <a:latin typeface="Times New Roman" pitchFamily="18" charset="0"/>
                <a:cs typeface="Times New Roman" pitchFamily="18" charset="0"/>
              </a:rPr>
              <a:t>A játékhoz csöndre lesz szükség, </a:t>
            </a:r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és </a:t>
            </a:r>
            <a:r>
              <a:rPr lang="hu-HU" sz="3000" dirty="0">
                <a:latin typeface="Times New Roman" pitchFamily="18" charset="0"/>
                <a:cs typeface="Times New Roman" pitchFamily="18" charset="0"/>
              </a:rPr>
              <a:t>a te képzelőerődre. Ha kezdhetjük, kérlek csukd be a szemedet, és hajtsd a fejedet az asztalon összefont karjaidra</a:t>
            </a:r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hu-HU" sz="3000" dirty="0" err="1" smtClean="0">
                <a:latin typeface="Times New Roman" pitchFamily="18" charset="0"/>
                <a:cs typeface="Times New Roman" pitchFamily="18" charset="0"/>
              </a:rPr>
              <a:t>Indítsd</a:t>
            </a:r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 el a hangfelvételt!</a:t>
            </a:r>
            <a:endParaRPr lang="hu-H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38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4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4514" y="2942591"/>
            <a:ext cx="5950856" cy="37967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93285" cy="2160000"/>
          </a:xfrm>
          <a:prstGeom prst="rect">
            <a:avLst/>
          </a:prstGeom>
        </p:spPr>
      </p:pic>
      <p:sp>
        <p:nvSpPr>
          <p:cNvPr id="4" name="Felhő 3"/>
          <p:cNvSpPr/>
          <p:nvPr/>
        </p:nvSpPr>
        <p:spPr>
          <a:xfrm>
            <a:off x="2849242" y="438743"/>
            <a:ext cx="2917372" cy="1814286"/>
          </a:xfrm>
          <a:prstGeom prst="cloud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000" dirty="0">
                <a:latin typeface="Times New Roman" pitchFamily="18" charset="0"/>
                <a:cs typeface="Times New Roman" pitchFamily="18" charset="0"/>
              </a:rPr>
              <a:t>Milyen fára leltél?</a:t>
            </a:r>
          </a:p>
        </p:txBody>
      </p:sp>
      <p:sp>
        <p:nvSpPr>
          <p:cNvPr id="5" name="Felhő 4"/>
          <p:cNvSpPr/>
          <p:nvPr/>
        </p:nvSpPr>
        <p:spPr>
          <a:xfrm>
            <a:off x="5766614" y="1059886"/>
            <a:ext cx="3454401" cy="1862885"/>
          </a:xfrm>
          <a:prstGeom prst="cloud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000" dirty="0">
                <a:latin typeface="Times New Roman" pitchFamily="18" charset="0"/>
                <a:cs typeface="Times New Roman" pitchFamily="18" charset="0"/>
              </a:rPr>
              <a:t>Könnyű volt felmászni rá?</a:t>
            </a:r>
          </a:p>
        </p:txBody>
      </p:sp>
      <p:sp>
        <p:nvSpPr>
          <p:cNvPr id="6" name="Felhő 5"/>
          <p:cNvSpPr/>
          <p:nvPr/>
        </p:nvSpPr>
        <p:spPr>
          <a:xfrm>
            <a:off x="319315" y="2272849"/>
            <a:ext cx="3323771" cy="1997915"/>
          </a:xfrm>
          <a:prstGeom prst="cloud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000" dirty="0">
                <a:latin typeface="Times New Roman" pitchFamily="18" charset="0"/>
                <a:cs typeface="Times New Roman" pitchFamily="18" charset="0"/>
              </a:rPr>
              <a:t>Hogyan érezted magad?</a:t>
            </a:r>
          </a:p>
        </p:txBody>
      </p:sp>
      <p:sp>
        <p:nvSpPr>
          <p:cNvPr id="7" name="Felhő 6"/>
          <p:cNvSpPr/>
          <p:nvPr/>
        </p:nvSpPr>
        <p:spPr>
          <a:xfrm>
            <a:off x="9221015" y="243671"/>
            <a:ext cx="2917372" cy="1814286"/>
          </a:xfrm>
          <a:prstGeom prst="cloud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000" dirty="0">
                <a:latin typeface="Times New Roman" pitchFamily="18" charset="0"/>
                <a:cs typeface="Times New Roman" pitchFamily="18" charset="0"/>
              </a:rPr>
              <a:t>Mit </a:t>
            </a:r>
            <a:r>
              <a:rPr lang="hu-HU" sz="3000" dirty="0" err="1">
                <a:latin typeface="Times New Roman" pitchFamily="18" charset="0"/>
                <a:cs typeface="Times New Roman" pitchFamily="18" charset="0"/>
              </a:rPr>
              <a:t>láttál</a:t>
            </a:r>
            <a:r>
              <a:rPr lang="hu-HU" sz="3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Felhő 7"/>
          <p:cNvSpPr/>
          <p:nvPr/>
        </p:nvSpPr>
        <p:spPr>
          <a:xfrm>
            <a:off x="8040915" y="2685142"/>
            <a:ext cx="3846285" cy="1814286"/>
          </a:xfrm>
          <a:prstGeom prst="cloud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000" dirty="0">
                <a:latin typeface="Times New Roman" pitchFamily="18" charset="0"/>
                <a:cs typeface="Times New Roman" pitchFamily="18" charset="0"/>
              </a:rPr>
              <a:t>Volt még valaki, vagy valami a fán?</a:t>
            </a:r>
          </a:p>
        </p:txBody>
      </p:sp>
    </p:spTree>
    <p:extLst>
      <p:ext uri="{BB962C8B-B14F-4D97-AF65-F5344CB8AC3E}">
        <p14:creationId xmlns:p14="http://schemas.microsoft.com/office/powerpoint/2010/main" val="247033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31" b="100000" l="237" r="99763">
                        <a14:backgroundMark x1="17358" y1="40541" x2="17358" y2="40541"/>
                        <a14:backgroundMark x1="12263" y1="30207" x2="12263" y2="30207"/>
                        <a14:backgroundMark x1="3851" y1="26709" x2="3851" y2="26709"/>
                        <a14:backgroundMark x1="770" y1="21940" x2="770" y2="21940"/>
                        <a14:backgroundMark x1="7050" y1="27822" x2="7050" y2="27822"/>
                        <a14:backgroundMark x1="5391" y1="43879" x2="5391" y2="43879"/>
                        <a14:backgroundMark x1="6102" y1="52464" x2="6102" y2="52464"/>
                        <a14:backgroundMark x1="3199" y1="52464" x2="3199" y2="52464"/>
                        <a14:backgroundMark x1="3318" y1="60413" x2="3318" y2="60413"/>
                        <a14:backgroundMark x1="14455" y1="35771" x2="14455" y2="35771"/>
                        <a14:backgroundMark x1="12026" y1="43243" x2="12026" y2="43243"/>
                        <a14:backgroundMark x1="20320" y1="44197" x2="20320" y2="44197"/>
                        <a14:backgroundMark x1="23637" y1="49126" x2="23637" y2="49126"/>
                        <a14:backgroundMark x1="27310" y1="49126" x2="27310" y2="49126"/>
                        <a14:backgroundMark x1="25415" y1="54531" x2="25415" y2="54531"/>
                        <a14:backgroundMark x1="30806" y1="53577" x2="30806" y2="53577"/>
                        <a14:backgroundMark x1="33590" y1="58665" x2="33590" y2="58665"/>
                        <a14:backgroundMark x1="36137" y1="51510" x2="36137" y2="51510"/>
                        <a14:backgroundMark x1="32346" y1="64865" x2="32346" y2="64865"/>
                        <a14:backgroundMark x1="57879" y1="45310" x2="57879" y2="45310"/>
                        <a14:backgroundMark x1="58116" y1="58983" x2="58116" y2="58983"/>
                        <a14:backgroundMark x1="59242" y1="67250" x2="59242" y2="67250"/>
                        <a14:backgroundMark x1="64870" y1="34022" x2="64870" y2="34022"/>
                        <a14:backgroundMark x1="69076" y1="28458" x2="69076" y2="28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84256"/>
            <a:ext cx="12191999" cy="4425995"/>
          </a:xfrm>
          <a:prstGeom prst="rect">
            <a:avLst/>
          </a:prstGeom>
        </p:spPr>
      </p:pic>
      <p:sp>
        <p:nvSpPr>
          <p:cNvPr id="3" name="Lekerekített téglalap 2"/>
          <p:cNvSpPr/>
          <p:nvPr/>
        </p:nvSpPr>
        <p:spPr>
          <a:xfrm>
            <a:off x="2510021" y="319315"/>
            <a:ext cx="6474321" cy="3483428"/>
          </a:xfrm>
          <a:prstGeom prst="roundRect">
            <a:avLst/>
          </a:prstGeom>
          <a:solidFill>
            <a:schemeClr val="accent2">
              <a:lumMod val="40000"/>
              <a:lumOff val="60000"/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Kérlek, nézd meg a példázatról szóló rövid filmet!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Miközben nézed, figyelj arra, amit Jézus mond!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Két példázatról is beszél majd, figyeld meg a hasonlóságot közöttük! </a:t>
            </a:r>
            <a:endParaRPr lang="hu-HU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Ugyanakkor arra is figyelj, hogy hasonlít-e az a fa, amiről Jézus beszél a te képzeletbeli fádhoz? </a:t>
            </a:r>
          </a:p>
          <a:p>
            <a:pPr algn="ctr"/>
            <a:endParaRPr lang="hu-HU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filmet </a:t>
            </a:r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id</a:t>
            </a:r>
            <a:r>
              <a:rPr lang="hu-HU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e kattintva megnézheted!</a:t>
            </a:r>
            <a:endParaRPr lang="hu-HU" sz="24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2089107" cy="223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1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000">
              <a:schemeClr val="accent4">
                <a:lumMod val="20000"/>
                <a:lumOff val="80000"/>
              </a:schemeClr>
            </a:gs>
            <a:gs pos="92000">
              <a:schemeClr val="accent4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42000">
              <a:schemeClr val="accent6">
                <a:lumMod val="20000"/>
                <a:lumOff val="80000"/>
              </a:schemeClr>
            </a:gs>
            <a:gs pos="26000">
              <a:schemeClr val="bg1"/>
            </a:gs>
            <a:gs pos="6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vízszintesen 1"/>
          <p:cNvSpPr/>
          <p:nvPr/>
        </p:nvSpPr>
        <p:spPr>
          <a:xfrm>
            <a:off x="1103086" y="1799771"/>
            <a:ext cx="9855200" cy="3309257"/>
          </a:xfrm>
          <a:prstGeom prst="horizontalScroll">
            <a:avLst/>
          </a:prstGeom>
          <a:solidFill>
            <a:schemeClr val="bg1"/>
          </a:solidFill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„Hasonló a mennyek országa a mustármaghoz, amelyet vesz az ember; és elvet a szántóföldjébe. Ez ugyan kisebb minden magnál, de amikor felnő, nagyobb minden veteménynél, és fává lesz, úgyhogy eljönnek az égi madarak, és fészket raknak ágai között.”</a:t>
            </a:r>
            <a:endParaRPr lang="hu-HU" sz="3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228"/>
            <a:ext cx="1915886" cy="189415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285" y="5399313"/>
            <a:ext cx="2525486" cy="1076371"/>
          </a:xfrm>
          <a:prstGeom prst="ellipse">
            <a:avLst/>
          </a:prstGeom>
          <a:ln>
            <a:noFill/>
          </a:ln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156282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>
          <a:xfrm>
            <a:off x="5529943" y="1088571"/>
            <a:ext cx="5892799" cy="5602515"/>
          </a:xfrm>
          <a:prstGeom prst="roundRect">
            <a:avLst/>
          </a:prstGeom>
          <a:solidFill>
            <a:schemeClr val="accent4">
              <a:lumMod val="40000"/>
              <a:lumOff val="60000"/>
              <a:alpha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mustármag a lehető legnagyobb mértékű változást jelképezi! </a:t>
            </a:r>
          </a:p>
          <a:p>
            <a:pPr algn="ctr"/>
            <a:r>
              <a:rPr lang="hu-H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Annak ellenére, hogy ez volt </a:t>
            </a:r>
          </a:p>
          <a:p>
            <a:pPr algn="ctr"/>
            <a:r>
              <a:rPr lang="hu-H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legkisebb mag (kisebb egy mákszemnél), mégis ebből fejlődött ki a konyhakert legnagyobb növénye. </a:t>
            </a:r>
          </a:p>
          <a:p>
            <a:pPr algn="ctr"/>
            <a:r>
              <a:rPr lang="hu-H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mustármag akár 4000-szeresére is megnőhet!</a:t>
            </a:r>
          </a:p>
          <a:p>
            <a:pPr algn="ctr"/>
            <a:endParaRPr lang="hu-HU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Isten országa is ilyen. Kibontakozóban van. Ma még kicsi, de Isten a királya, és amikor Jézus visszajön, nagyobb lesz mindennél!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807" y="4078514"/>
            <a:ext cx="3916307" cy="1669144"/>
          </a:xfrm>
          <a:prstGeom prst="ellipse">
            <a:avLst/>
          </a:prstGeom>
          <a:ln>
            <a:noFill/>
          </a:ln>
          <a:effectLst>
            <a:softEdge rad="2667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15886" cy="189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4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1943</TotalTime>
  <Words>956</Words>
  <Application>Microsoft Office PowerPoint</Application>
  <PresentationFormat>Egyéni</PresentationFormat>
  <Paragraphs>116</Paragraphs>
  <Slides>18</Slides>
  <Notes>0</Notes>
  <HiddenSlides>0</HiddenSlides>
  <MMClips>1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18</vt:i4>
      </vt:variant>
    </vt:vector>
  </HeadingPairs>
  <TitlesOfParts>
    <vt:vector size="20" baseType="lpstr">
      <vt:lpstr>Office-téma</vt:lpstr>
      <vt:lpstr>1_Office-téma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RPI</dc:creator>
  <cp:lastModifiedBy>Sarkad-Újteleki Református Egyházközség</cp:lastModifiedBy>
  <cp:revision>133</cp:revision>
  <dcterms:created xsi:type="dcterms:W3CDTF">2020-04-06T06:48:59Z</dcterms:created>
  <dcterms:modified xsi:type="dcterms:W3CDTF">2020-04-19T19:06:20Z</dcterms:modified>
</cp:coreProperties>
</file>