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00" r:id="rId4"/>
    <p:sldId id="309" r:id="rId5"/>
    <p:sldId id="310" r:id="rId6"/>
    <p:sldId id="308" r:id="rId7"/>
    <p:sldId id="314" r:id="rId8"/>
    <p:sldId id="312" r:id="rId9"/>
    <p:sldId id="294" r:id="rId10"/>
    <p:sldId id="311" r:id="rId11"/>
    <p:sldId id="313" r:id="rId12"/>
    <p:sldId id="307" r:id="rId13"/>
    <p:sldId id="297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BRM5OgVSrz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pi-feladatbank.reformatus.hu/V8BDqD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pov5-S2nf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bliamindenkie.hu/uj/LUK/8/#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i6AQ8Qtk0&amp;t=2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magvető példázata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693866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6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Fontos</a:t>
            </a:r>
            <a:r>
              <a:rPr kumimoji="0" lang="hu-HU" sz="26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technikai információ:</a:t>
            </a:r>
            <a:endParaRPr kumimoji="0" lang="hu-HU" sz="26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PPT-t diavetítésben érdemes nézni, mert akkor a linkek egyszerű kattintásra is működnek!</a:t>
            </a:r>
            <a:endParaRPr kumimoji="0" lang="hu-HU" sz="26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35906" y="861944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Áldás, 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békesség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1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digitális hittanórán </a:t>
            </a:r>
            <a:endParaRPr lang="hu-HU" sz="19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hu-H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szükség lesz</a:t>
            </a:r>
            <a:r>
              <a:rPr lang="hu-HU" sz="1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Stabil és folyamatos Internet kapcsolatra,</a:t>
            </a:r>
            <a:endParaRPr lang="hu-HU" sz="1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Üres lapra vagy </a:t>
            </a:r>
            <a:r>
              <a:rPr lang="hu-H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hittanfüzetre,</a:t>
            </a:r>
            <a:endParaRPr lang="hu-HU" sz="1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Kamerás mobiltelefonra az írásos feladatok fotózásához!</a:t>
            </a:r>
            <a:endParaRPr lang="hu-HU" sz="1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Javaslat: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PPT fájlok megjelenítéséhez használják a WPS Office ingyenes verzióját 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(Letölthető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innen: 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WPS Office letöltések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Az alkalmazás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elérhető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Windows-os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Android-os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platformokra 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5" y="291745"/>
            <a:ext cx="11547565" cy="73660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Jézus megmagyarázta a példázatot! 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91885" y="1267831"/>
            <a:ext cx="11547565" cy="20501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emberek így mi is különbözőképpen fogadhatjuk Jézus tanítását!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3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föld itt ebben a példázatban az ember szívét jelenti.</a:t>
            </a:r>
          </a:p>
          <a:p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A mag 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Igéjére utal.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magvető pedig Jézus.</a:t>
            </a:r>
            <a:endParaRPr lang="hu-H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69111"/>
              </p:ext>
            </p:extLst>
          </p:nvPr>
        </p:nvGraphicFramePr>
        <p:xfrm>
          <a:off x="274321" y="3557449"/>
          <a:ext cx="11665130" cy="303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3">
                  <a:extLst>
                    <a:ext uri="{9D8B030D-6E8A-4147-A177-3AD203B41FA5}">
                      <a16:colId xmlns:a16="http://schemas.microsoft.com/office/drawing/2014/main" xmlns="" val="3361663890"/>
                    </a:ext>
                  </a:extLst>
                </a:gridCol>
                <a:gridCol w="9405257">
                  <a:extLst>
                    <a:ext uri="{9D8B030D-6E8A-4147-A177-3AD203B41FA5}">
                      <a16:colId xmlns:a16="http://schemas.microsoft.com/office/drawing/2014/main" xmlns="" val="2877878067"/>
                    </a:ext>
                  </a:extLst>
                </a:gridCol>
              </a:tblGrid>
              <a:tr h="355763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kemény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föld 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Kemény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szívet jelent. </a:t>
                      </a:r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Lepereg róla minden,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még Isten Igéje is.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0918550"/>
                  </a:ext>
                </a:extLst>
              </a:tr>
              <a:tr h="877225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sziklás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föld 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Nyitott, de felületes szívet jelent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Örül, amikor hallja Isten üzenetét, de amikor az élet nehézségeivel találkozik elfordul Tőle.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618471"/>
                  </a:ext>
                </a:extLst>
              </a:tr>
              <a:tr h="877225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tövises föld 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Nyitott, de kényelmes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szívet jelent. Ha választania kell inkább saját kényelmét választja, mint Isten Igéjét.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101395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jó föld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Nyitott</a:t>
                      </a:r>
                      <a:r>
                        <a:rPr lang="hu-HU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és befogadó szívet jelent. Aki örül Isten szavának, engedelmeskedik és sokszoros termést hoz így áldásos lesz az élete.</a:t>
                      </a:r>
                      <a:endParaRPr lang="hu-HU" sz="2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31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8458" y="412197"/>
            <a:ext cx="9287690" cy="12990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2800" dirty="0" smtClean="0">
                <a:latin typeface="Times New Roman" pitchFamily="18" charset="0"/>
                <a:cs typeface="Times New Roman" pitchFamily="18" charset="0"/>
              </a:rPr>
              <a:t>Szerinted, hogyan teheted „jó földdé” a szívedet? </a:t>
            </a:r>
          </a:p>
          <a:p>
            <a:pPr marL="0" indent="0">
              <a:buNone/>
            </a:pPr>
            <a:r>
              <a:rPr lang="hu-HU" sz="12800" dirty="0" smtClean="0">
                <a:latin typeface="Times New Roman" pitchFamily="18" charset="0"/>
                <a:cs typeface="Times New Roman" pitchFamily="18" charset="0"/>
              </a:rPr>
              <a:t>Mit kell tenned ezért?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58" y="183596"/>
            <a:ext cx="1628598" cy="16014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48" y="4683402"/>
            <a:ext cx="1579001" cy="15668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398" y="1859805"/>
            <a:ext cx="7143750" cy="47625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21195561">
            <a:off x="3027603" y="2959145"/>
            <a:ext cx="5506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Ötleteidet fogamazd meg és írd le a </a:t>
            </a:r>
            <a:r>
              <a:rPr lang="hu-HU" sz="2000" dirty="0" smtClean="0"/>
              <a:t>füzetedbe!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992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789" y="1087118"/>
            <a:ext cx="9584372" cy="865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Jól jegyezd meg!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666207" y="2085703"/>
            <a:ext cx="10048104" cy="4524103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Jézus tanítása </a:t>
            </a:r>
            <a:r>
              <a:rPr lang="hu-H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szerint </a:t>
            </a: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élünk, akkor teremhet az életünk!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szívünket folyamatosan gondozni kell, nyitottan kell tartani, hogy Jézus üzenete megfoganjon benne!</a:t>
            </a:r>
            <a:endParaRPr lang="hu-H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88" y="426203"/>
            <a:ext cx="210939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Hallgass meg egy dalt!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717074" y="4676503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következő dián találod az online feladatot!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Lapozz!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536" y="280757"/>
            <a:ext cx="2158171" cy="2164268"/>
          </a:xfrm>
          <a:prstGeom prst="rect">
            <a:avLst/>
          </a:prstGeom>
        </p:spPr>
      </p:pic>
      <p:sp>
        <p:nvSpPr>
          <p:cNvPr id="10" name="Vágott nyíl jobbra 9"/>
          <p:cNvSpPr/>
          <p:nvPr/>
        </p:nvSpPr>
        <p:spPr>
          <a:xfrm rot="6618918">
            <a:off x="4110848" y="2507538"/>
            <a:ext cx="80075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3194">
            <a:off x="542660" y="1883386"/>
            <a:ext cx="2186032" cy="327904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3123" y="1853335"/>
            <a:ext cx="8915400" cy="177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Kattints a címre!</a:t>
            </a: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0" indent="0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Itt </a:t>
            </a:r>
            <a:r>
              <a:rPr lang="hu-HU" sz="3200" dirty="0">
                <a:latin typeface="Times New Roman" pitchFamily="18" charset="0"/>
                <a:cs typeface="Times New Roman" pitchFamily="18" charset="0"/>
                <a:hlinkClick r:id="rId4"/>
              </a:rPr>
              <a:t>a szívem!</a:t>
            </a: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Készítsd el az online feladatot!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0505" y="2940424"/>
            <a:ext cx="877915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Kis technikai segítség a feladatok kitöltéséhez:</a:t>
            </a:r>
          </a:p>
          <a:p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1. Diavetítésben nézd ezt a diát!</a:t>
            </a:r>
          </a:p>
          <a:p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 Kattints a pirossal aláhúzott szövegre!</a:t>
            </a:r>
          </a:p>
          <a:p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 A felugró ablakba írd be a teljes neved! (Nincs szükség regisztrálni!)</a:t>
            </a:r>
          </a:p>
          <a:p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 Töltsd ki a feladatokat!</a:t>
            </a:r>
          </a:p>
          <a:p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5. Ha kész vagy, nyugodtan bezárhatod a böngészőt! (A rendszer automatikusan elmenti feladataidat!)</a:t>
            </a:r>
          </a:p>
          <a:p>
            <a:pPr marL="0" indent="0">
              <a:buNone/>
            </a:pPr>
            <a:endParaRPr lang="hu-H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96682" y="200261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Az online feladatokat itt találod!</a:t>
            </a:r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3769254"/>
            <a:ext cx="28000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64181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5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Atyánk, aki a mennyekben vagy, szenteltessék meg a te neved,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jöjjön el a te országod,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legyen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 a te akaratod,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amint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mennyben, úgy a földön is;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mindennapi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kenyerünket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 nekünk ma,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bocsásd meg vétkeinket, </a:t>
            </a: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miképpen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is megbocsátunk az ellenünk vétkezőknek;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hu-H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vígy</a:t>
            </a: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minket kísértésbe,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szabadíts meg a gonosztól;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tied az ország, a hatalom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dicsőség mindörökké.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Ámen.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Szólj Uram, mert hallja szolgád!</a:t>
            </a:r>
          </a:p>
          <a:p>
            <a:pPr algn="ctr"/>
            <a:r>
              <a:rPr lang="hu-H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Sámuel 3,10.</a:t>
            </a:r>
            <a:endParaRPr lang="nl-NL" sz="3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56415" y="3683112"/>
            <a:ext cx="30880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Köszönjük a segítségüket!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Isten áldását kívánjuk ezzel Igével!</a:t>
            </a:r>
            <a:endParaRPr lang="hu-HU" sz="2600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69441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44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ékesség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81943" y="1414446"/>
            <a:ext cx="599722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Tanuld meg ezt az aranymondást!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499463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Kezd a digitális hittanórát </a:t>
            </a:r>
            <a:endParaRPr kumimoji="0" lang="hu-H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óra eleji imádsággal!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621766"/>
            <a:ext cx="3026425" cy="485741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mai digitális hittanórán arról lesz szó, hogy</a:t>
            </a:r>
          </a:p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yitottan kell fogadnunk Isten szavát!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kisfilmet!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548038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Tudod-e? </a:t>
            </a:r>
          </a:p>
          <a:p>
            <a:pPr marL="0" indent="0" algn="just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Az élet elengedhetetlen feltételei közé tartozik a megfelelő élelem. </a:t>
            </a:r>
          </a:p>
          <a:p>
            <a:pPr marL="0" indent="0" algn="just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Ahhoz, hogy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ó legyen a termés szükség van esőre, napsütésre és jó földre is. Sajnos nem minden talaj alkalmas a földművelésre. Még a jó földet is folyamatosan és gondosan művelni kell, hogy teremni tudjon.</a:t>
            </a:r>
          </a:p>
          <a:p>
            <a:pPr marL="0" indent="0" algn="just">
              <a:buNone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5434149" y="924332"/>
            <a:ext cx="5525588" cy="2220686"/>
          </a:xfrm>
          <a:prstGeom prst="star7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6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hu-HU" sz="36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Ide klikkelj!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hu-H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A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magvető</a:t>
            </a: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434149" y="3122061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korában nem a vetés előtt szántották fel a földet, hanem azután, hogy a magokat a földre szórták. </a:t>
            </a:r>
            <a:endParaRPr lang="hu-HU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magvető széles mozdulatokkal </a:t>
            </a:r>
            <a:r>
              <a:rPr lang="hu-HU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hin-tette</a:t>
            </a:r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szét a magvakat, és úgy vetett.</a:t>
            </a:r>
            <a:endParaRPr lang="hu-HU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389" y="302121"/>
            <a:ext cx="1641917" cy="16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6435" y="1911532"/>
            <a:ext cx="8915400" cy="377762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Mire emlékszel a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példázat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kifejezésről? </a:t>
            </a:r>
          </a:p>
          <a:p>
            <a:pPr marL="0" indent="0">
              <a:buNone/>
            </a:pPr>
            <a:endParaRPr lang="hu-H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Egy kis segítséget is kaphatsz a következő dián!</a:t>
            </a:r>
          </a:p>
          <a:p>
            <a:pPr marL="0" indent="0">
              <a:buNone/>
            </a:pPr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520" y="233732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756263" y="323773"/>
            <a:ext cx="5159829" cy="12627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Emlékszel még? </a:t>
            </a:r>
          </a:p>
        </p:txBody>
      </p: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9826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Jézus példázatok segítségével tanított!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143" y="1698174"/>
            <a:ext cx="11155679" cy="495279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 az a példázat? 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Példázat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kifejezés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görög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800" i="1" dirty="0" err="1" smtClean="0">
                <a:latin typeface="Times New Roman" pitchFamily="18" charset="0"/>
                <a:cs typeface="Times New Roman" pitchFamily="18" charset="0"/>
              </a:rPr>
              <a:t>Parabolé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 szóból ered. 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lyan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beszédmódot jelöl,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amellyel az előadó vagy tanító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gondolatokat szóképekkel, hasonlatokkal, példatörténetekkel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szemlélteti, illusztrálja. Ezzel a módszerrel segíti a tanítás megértését. 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beszédmód a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vallásos tanítás és költészet jellegzetes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formája volt. Jézus is gyakran használta ezt a beszédmódot tanításaihoz. </a:t>
            </a:r>
          </a:p>
          <a:p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példázat egy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elbeszélt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példatörténet;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Ilyen a magvető példázata is.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Itt egy földművelésből vett példával szemlélteti Jézus, hogyan kell fogadnunk Isten Igéjét!</a:t>
            </a:r>
          </a:p>
          <a:p>
            <a:pPr marL="0" indent="0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717" y="889990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690" y="323663"/>
            <a:ext cx="8911687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ebben a példázatban a jó és a terméketlen földről tanít!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94" y="194544"/>
            <a:ext cx="2009405" cy="1986954"/>
          </a:xfrm>
          <a:prstGeom prst="rect">
            <a:avLst/>
          </a:prstGeom>
        </p:spPr>
      </p:pic>
      <p:sp>
        <p:nvSpPr>
          <p:cNvPr id="6" name="Folyamatábra: Dokumentum 5"/>
          <p:cNvSpPr/>
          <p:nvPr/>
        </p:nvSpPr>
        <p:spPr>
          <a:xfrm>
            <a:off x="2429691" y="1772388"/>
            <a:ext cx="6362967" cy="612648"/>
          </a:xfrm>
          <a:prstGeom prst="flowChartDocumen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Figyelmesen olvasd el a szöveget!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730625" y="6304087"/>
            <a:ext cx="59043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u="sng" dirty="0" smtClean="0">
                <a:hlinkClick r:id="rId3"/>
              </a:rPr>
              <a:t>A magvető példázata / </a:t>
            </a:r>
            <a:r>
              <a:rPr lang="hu-HU" u="sng" dirty="0" err="1" smtClean="0">
                <a:hlinkClick r:id="rId3"/>
              </a:rPr>
              <a:t>www.abibliamindenkie.hu</a:t>
            </a: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1069675" y="2544792"/>
            <a:ext cx="106795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magvető</a:t>
            </a:r>
          </a:p>
          <a:p>
            <a:pPr algn="ctr"/>
            <a:endParaRPr lang="hu-HU" sz="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4 Amikor pedig nagy sokaság gyűlt össze, és városról városra sokan csatlakoztak hozzá, egy példázatot mondott nekik: 5 Kiment a magvető vetni. Vetés közben némely mag az útfélre esett, és eltaposták, vagy megették az égi madarak. 6 Némelyik a köves helyre esett, és alighogy kihajtott, elszáradt, mert nem kapott nedvességet. 7 Némelyik a tövisek közé esett, és amikor vele együtt felnőttek a tövisek is, megfojtották. 8 Némelyik pedig a jó földbe esett, és amikor felnövekedett, százszoros termést hozott. Amikor ezeket elmondta, így kiáltott: Akinek van füle a hallásra, hallja! 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690" y="323663"/>
            <a:ext cx="8911687" cy="102205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ebben a példázatban a jó és a terméketlen földről tanít!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94" y="194544"/>
            <a:ext cx="2009405" cy="1986954"/>
          </a:xfrm>
          <a:prstGeom prst="rect">
            <a:avLst/>
          </a:prstGeom>
        </p:spPr>
      </p:pic>
      <p:sp>
        <p:nvSpPr>
          <p:cNvPr id="6" name="Folyamatábra: Dokumentum 5"/>
          <p:cNvSpPr/>
          <p:nvPr/>
        </p:nvSpPr>
        <p:spPr>
          <a:xfrm>
            <a:off x="2429691" y="1521795"/>
            <a:ext cx="6362967" cy="612648"/>
          </a:xfrm>
          <a:prstGeom prst="flowChartDocumen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Figyelmesen olvasd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tovább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szöveget!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69675" y="2134443"/>
            <a:ext cx="10679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9 Megkérdezték tőle a tanítványai, hogy mit jelent ez a példázat. 10 Ő ezt mondta: Nektek megadatott, hogy ismerjétek az Isten országának titkait, de a többieknek példázatokban adatik, hogy akik látnak, ne lássanak, és akik hallanak, ne értsenek. 11 A példázat pedig ezt jelenti: A mag az Isten igéje. 12 Akiknél az útfélre esett, azok meghallották az igét, de azután jön az ördög, és kiragadja a szívükből, hogy ne higgyenek, és ne üdvözüljenek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13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Akiknél a köves helyre esett, azok amikor hallják, örömmel fogadják az igét, de nem gyökerezik meg bennük: ezek hisznek egy ideig, de a megpróbáltatás idején elbuknak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tövisek közé esett mag: ezek azok, akik hallották az igét, de mikor elmennek, az élet gondjai, gazdagsága és élvezetei megfojtják őket, és nem érlelnek termést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15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jó földbe esett mag: ezek pedig azok, akik igaz és jó szívvel hallgatják az igét, meg is tartják, és termést hoznak állhatatossággal.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9531" y="506544"/>
            <a:ext cx="8948058" cy="1661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Elemezd az olvasott szöveget a kérdések segítségével !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0390" y="2173856"/>
            <a:ext cx="8915400" cy="24797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Hová estek a magok Jézus példázatában?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Mi lett a magokkal?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Sorold fel és írd le a füzetedbe az összes lehetőséget a történetből! Illusztrációt is készíthetsz!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kész vagy vele, fotózd le, és az óra végén küldd le a hitoktatódnak.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3" y="4757580"/>
            <a:ext cx="1575091" cy="15662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71" y="246794"/>
            <a:ext cx="1781515" cy="17518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38" y="4653600"/>
            <a:ext cx="2664823" cy="199861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3014" y="4932997"/>
            <a:ext cx="1804572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816" y="280985"/>
            <a:ext cx="8510504" cy="15408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A magvető példázata, animációs kisfilmben   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967" y="280985"/>
            <a:ext cx="1920943" cy="2036301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2334510" y="1601532"/>
            <a:ext cx="6818810" cy="200177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latin typeface="Times New Roman" pitchFamily="18" charset="0"/>
                <a:cs typeface="Times New Roman" pitchFamily="18" charset="0"/>
                <a:hlinkClick r:id="rId3"/>
              </a:rPr>
              <a:t>Nézd meg a kisfilmet itt!</a:t>
            </a:r>
          </a:p>
        </p:txBody>
      </p:sp>
      <p:sp>
        <p:nvSpPr>
          <p:cNvPr id="3" name="Szabályos ötszög 2"/>
          <p:cNvSpPr/>
          <p:nvPr/>
        </p:nvSpPr>
        <p:spPr>
          <a:xfrm>
            <a:off x="453456" y="3248750"/>
            <a:ext cx="6779624" cy="3097106"/>
          </a:xfrm>
          <a:prstGeom prst="pen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Figyeld meg jól azt, </a:t>
            </a:r>
          </a:p>
          <a:p>
            <a:pPr algn="ctr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ogy mi történik 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magocskákkal 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különböző helyeken?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1015</Words>
  <Application>Microsoft Office PowerPoint</Application>
  <PresentationFormat>Egyéni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7_Szálak</vt:lpstr>
      <vt:lpstr>PowerPoint bemutató</vt:lpstr>
      <vt:lpstr>PowerPoint bemutató</vt:lpstr>
      <vt:lpstr>Nézd meg a következő kisfilmet! </vt:lpstr>
      <vt:lpstr>PowerPoint bemutató</vt:lpstr>
      <vt:lpstr>Jézus példázatok segítségével tanított!</vt:lpstr>
      <vt:lpstr>Jézus ebben a példázatban a jó és a terméketlen földről tanít!</vt:lpstr>
      <vt:lpstr>Jézus ebben a példázatban a jó és a terméketlen földről tanít!</vt:lpstr>
      <vt:lpstr>Elemezd az olvasott szöveget a kérdések segítségével !</vt:lpstr>
      <vt:lpstr>A magvető példázata, animációs kisfilmben   </vt:lpstr>
      <vt:lpstr>Jézus megmagyarázta a példázatot! </vt:lpstr>
      <vt:lpstr>PowerPoint bemutató</vt:lpstr>
      <vt:lpstr>Jól jegyezd meg!</vt:lpstr>
      <vt:lpstr>Hallgass meg egy dalt!</vt:lpstr>
      <vt:lpstr>Készítsd el az online feladatot!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196</cp:revision>
  <dcterms:created xsi:type="dcterms:W3CDTF">2020-03-16T06:58:02Z</dcterms:created>
  <dcterms:modified xsi:type="dcterms:W3CDTF">2020-04-27T12:30:36Z</dcterms:modified>
</cp:coreProperties>
</file>