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300" r:id="rId4"/>
    <p:sldId id="302" r:id="rId5"/>
    <p:sldId id="301" r:id="rId6"/>
    <p:sldId id="294" r:id="rId7"/>
    <p:sldId id="303" r:id="rId8"/>
    <p:sldId id="307" r:id="rId9"/>
    <p:sldId id="297" r:id="rId10"/>
    <p:sldId id="304" r:id="rId11"/>
    <p:sldId id="308" r:id="rId12"/>
    <p:sldId id="305" r:id="rId13"/>
    <p:sldId id="306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51"/>
    <a:srgbClr val="F7D097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355" y="-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2020. 04. 20.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ordwall.net/play/1287/277/3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ju_5qDC3d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bibliamindenkie.hu/uj/MAT/7/#2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b0qmBl1QS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rock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9rUOyMpgU&amp;t=99s" TargetMode="External"/><Relationship Id="rId2" Type="http://schemas.openxmlformats.org/officeDocument/2006/relationships/hyperlink" Target="https://www.youtube.com/watch?v=138NcOLzN2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861774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50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Példázat a kősziklára épített házról </a:t>
            </a:r>
            <a:endParaRPr kumimoji="0" lang="hu-HU" sz="5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621189" y="3277488"/>
            <a:ext cx="3060000" cy="3060000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DIGITÁLIS </a:t>
            </a:r>
            <a:r>
              <a:rPr kumimoji="0" lang="hu-H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HITTANÓRA</a:t>
            </a:r>
            <a:endParaRPr kumimoji="0" lang="hu-HU" sz="25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759337" y="1058091"/>
            <a:ext cx="4247787" cy="5724644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Kérjük, hogy szükség és igény szerint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b="1" dirty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Fontos</a:t>
            </a:r>
            <a:r>
              <a:rPr kumimoji="0" lang="hu-HU" sz="26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technikai információ:</a:t>
            </a:r>
            <a:endParaRPr kumimoji="0" lang="hu-HU" sz="26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A PPT-t diavetítésben érdemes nézni, </a:t>
            </a:r>
            <a:endParaRPr lang="hu-HU" sz="2600" b="1" dirty="0" smtClean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600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mert </a:t>
            </a:r>
            <a:r>
              <a:rPr lang="hu-HU" sz="2600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akkor </a:t>
            </a:r>
            <a:r>
              <a:rPr lang="hu-HU" sz="2600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600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linkek egyszerű kattintásra is működnek</a:t>
            </a:r>
            <a:r>
              <a:rPr lang="hu-HU" sz="2600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kumimoji="0" lang="hu-HU" sz="26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039758" y="1392523"/>
            <a:ext cx="40062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>
                <a:latin typeface="Times New Roman" pitchFamily="18" charset="0"/>
                <a:cs typeface="Times New Roman" pitchFamily="18" charset="0"/>
              </a:rPr>
              <a:t>Áldás, </a:t>
            </a:r>
            <a:r>
              <a:rPr lang="hu-HU" sz="4400" dirty="0" smtClean="0">
                <a:latin typeface="Times New Roman" pitchFamily="18" charset="0"/>
                <a:cs typeface="Times New Roman" pitchFamily="18" charset="0"/>
              </a:rPr>
              <a:t>békesség</a:t>
            </a:r>
            <a:r>
              <a:rPr lang="hu-HU" sz="4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hu-H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441312" y="2399253"/>
            <a:ext cx="3991350" cy="3008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digitális hittanórán szükség</a:t>
            </a:r>
          </a:p>
          <a:p>
            <a:pPr lvl="0" algn="ctr">
              <a:defRPr/>
            </a:pPr>
            <a:r>
              <a:rPr lang="hu-H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lesz: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Stabil és folyamatos Internet kapcsolatra,</a:t>
            </a:r>
            <a:endParaRPr lang="hu-H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Üres lapra vagy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hittanfüzetre,</a:t>
            </a:r>
            <a:endParaRPr lang="hu-H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Ceruzára és/vagy tollra,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Kamerás mobiltelefonra az írásos feladatok fotózásához!</a:t>
            </a:r>
            <a:endParaRPr lang="hu-H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6368" y="633361"/>
            <a:ext cx="8911687" cy="956496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Készítsd el az online feladatot!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5907" y="2133600"/>
            <a:ext cx="9760425" cy="3777622"/>
          </a:xfrm>
        </p:spPr>
        <p:txBody>
          <a:bodyPr/>
          <a:lstStyle/>
          <a:p>
            <a:pPr marL="0" indent="0">
              <a:buNone/>
            </a:pP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Kérlek </a:t>
            </a: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segíts a kis teknősbékának, mert sajnos már nem emlékszik rendesen. </a:t>
            </a: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Válaszaiddal </a:t>
            </a: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emlékeztesd őt! </a:t>
            </a:r>
            <a:r>
              <a:rPr lang="hu-HU" sz="3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 és persze magad is.</a:t>
            </a:r>
          </a:p>
          <a:p>
            <a:pPr marL="0" indent="0">
              <a:buNone/>
            </a:pPr>
            <a:endParaRPr lang="hu-H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sz="3600" dirty="0">
                <a:latin typeface="Times New Roman" pitchFamily="18" charset="0"/>
                <a:cs typeface="Times New Roman" pitchFamily="18" charset="0"/>
                <a:hlinkClick r:id="rId2"/>
              </a:rPr>
              <a:t>A feladatot itt találod!</a:t>
            </a:r>
          </a:p>
          <a:p>
            <a:pPr marL="0" indent="0"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28" y="283389"/>
            <a:ext cx="1804572" cy="171922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111" y="3768097"/>
            <a:ext cx="2143125" cy="21431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911" y="4022411"/>
            <a:ext cx="385762" cy="37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507634" y="2883368"/>
            <a:ext cx="6572368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 mindenki megy be </a:t>
            </a:r>
            <a:endParaRPr lang="hu-HU" sz="32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mennyek országába, </a:t>
            </a:r>
            <a:endParaRPr lang="hu-HU" sz="32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aki </a:t>
            </a:r>
            <a:r>
              <a:rPr lang="hu-H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ezt mondja: </a:t>
            </a:r>
            <a:r>
              <a:rPr lang="hu-H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Uram</a:t>
            </a:r>
            <a:r>
              <a:rPr lang="hu-H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Uram, </a:t>
            </a:r>
            <a:endParaRPr lang="hu-HU" sz="32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hanem </a:t>
            </a:r>
            <a:r>
              <a:rPr lang="hu-H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csak az, </a:t>
            </a:r>
            <a:r>
              <a:rPr lang="hu-H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aki </a:t>
            </a:r>
            <a:r>
              <a:rPr lang="hu-H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cselekszi </a:t>
            </a:r>
            <a:endParaRPr lang="hu-HU" sz="32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én mennyei Atyám akaratát.</a:t>
            </a:r>
            <a:r>
              <a:rPr lang="nl-NL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nl-NL" sz="3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Máté 7, 21</a:t>
            </a:r>
            <a:endParaRPr lang="nl-NL" sz="32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795206" y="1617646"/>
            <a:ext cx="5997223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Tanuld meg ezt az aranymondást!</a:t>
            </a:r>
          </a:p>
          <a:p>
            <a:pPr algn="ctr"/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Mond el hangosan is!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95" y="194913"/>
            <a:ext cx="1853345" cy="2042337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4002482" y="367086"/>
            <a:ext cx="3582670" cy="887730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rgbClr val="4F81BD">
                  <a:lumMod val="30000"/>
                  <a:lumOff val="70000"/>
                </a:srgb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632423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Aranymondás</a:t>
            </a:r>
            <a:endParaRPr kumimoji="0" lang="hu-HU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689604" y="2965269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39949" y="4015474"/>
            <a:ext cx="2800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2" name="Tekercs függőlegesen 1"/>
          <p:cNvSpPr/>
          <p:nvPr/>
        </p:nvSpPr>
        <p:spPr>
          <a:xfrm>
            <a:off x="1958303" y="35028"/>
            <a:ext cx="7471953" cy="6645171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 </a:t>
            </a: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Atyánk, aki a mennyekben vagy, szenteltessék meg a te neved,</a:t>
            </a:r>
            <a:b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jöjjön el a te országod, </a:t>
            </a:r>
            <a:endParaRPr lang="hu-HU" sz="25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legyen </a:t>
            </a: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meg a te akaratod, </a:t>
            </a:r>
            <a:endParaRPr lang="hu-HU" sz="25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amint </a:t>
            </a: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mennyben, </a:t>
            </a:r>
            <a:r>
              <a:rPr lang="hu-HU" sz="2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úgy </a:t>
            </a: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földön is;</a:t>
            </a:r>
            <a:b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Mindennapi </a:t>
            </a: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kenyerünket </a:t>
            </a:r>
            <a:endParaRPr lang="hu-HU" sz="25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add </a:t>
            </a: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meg nekünk ma,</a:t>
            </a:r>
            <a:b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és bocsásd meg vétkeinket, miképpen mi is megbocsátunk az ellenünk vétkezőknek;</a:t>
            </a:r>
            <a:b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hu-HU" sz="25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vígy</a:t>
            </a:r>
            <a:r>
              <a:rPr lang="hu-HU" sz="2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minket kísértésbe, </a:t>
            </a:r>
            <a:endParaRPr lang="hu-HU" sz="25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szabadíts meg a gonosztól;</a:t>
            </a:r>
            <a:b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Mert </a:t>
            </a: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tied az ország, a hatalom </a:t>
            </a:r>
            <a:endParaRPr lang="hu-HU" sz="25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dicsőség mindörökké.</a:t>
            </a:r>
            <a:b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Ámen.</a:t>
            </a:r>
            <a:b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" y="1671812"/>
            <a:ext cx="2487199" cy="2196899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digitális hittanóra végén így imádkozz! 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5156467" y="2976987"/>
            <a:ext cx="6572368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Mivel ragaszkodik hozzám, megmentem őt, oltalmazom, </a:t>
            </a:r>
            <a:endParaRPr lang="hu-H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mert </a:t>
            </a:r>
            <a:r>
              <a:rPr lang="hu-H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ismeri nevemet</a:t>
            </a:r>
            <a:r>
              <a:rPr lang="hu-H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hu-HU" sz="36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Zsoltárok 91, 14</a:t>
            </a:r>
            <a:endParaRPr lang="nl-NL" sz="36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444455" y="1398685"/>
            <a:ext cx="3422434" cy="3422434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611646" y="2063461"/>
            <a:ext cx="30880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6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Kedves Szülők!</a:t>
            </a:r>
          </a:p>
          <a:p>
            <a:pPr algn="ctr"/>
            <a:r>
              <a:rPr lang="hu-HU" sz="26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</a:t>
            </a:r>
            <a:endParaRPr lang="hu-HU" sz="2600" dirty="0" smtClean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6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6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segítségüket!</a:t>
            </a:r>
          </a:p>
          <a:p>
            <a:pPr algn="ctr"/>
            <a:r>
              <a:rPr lang="hu-HU" sz="26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áldását kívánjuk ezzel Igével!</a:t>
            </a:r>
            <a:endParaRPr lang="hu-HU" sz="26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0" y="310801"/>
            <a:ext cx="12192000" cy="769441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sz="4400" dirty="0">
                <a:solidFill>
                  <a:srgbClr val="AE2E5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hu-HU" sz="44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Áldás</a:t>
            </a:r>
            <a:r>
              <a:rPr lang="hu-HU" sz="4400" dirty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4400" dirty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u-HU" sz="44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ékesség</a:t>
            </a:r>
            <a:r>
              <a:rPr lang="hu-HU" sz="4400" dirty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9" y="169816"/>
            <a:ext cx="2937750" cy="279545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Kezd a digitális hittanórát </a:t>
            </a:r>
            <a:endParaRPr kumimoji="0" lang="hu-H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az 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óra eleji imádsággal!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1516538"/>
            <a:ext cx="2718227" cy="49626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mai digitális hittanórán arról lesz szó, hogy Isten Igéjére alapozzuk életünket! 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9702" y="302121"/>
            <a:ext cx="8911687" cy="8258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4400" dirty="0" smtClean="0">
                <a:latin typeface="Times New Roman" pitchFamily="18" charset="0"/>
                <a:cs typeface="Times New Roman" pitchFamily="18" charset="0"/>
              </a:rPr>
              <a:t>Megáll az Istennek Igéje! </a:t>
            </a:r>
            <a:endParaRPr lang="hu-H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2746" y="1272210"/>
            <a:ext cx="4693129" cy="537508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Tudod-e?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 református istentiszteleten az igehirdetés előtt gyakran elhangzik a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171. számú református énekeskönyvi ének.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Ez készít fel az Ige meghallására bennünket. </a:t>
            </a: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Azért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énekeljük, hogy megértsük és meg is tudjuk tenni azt, amit Isten üzen nekünk. Ezt énekben és imádságban is kérhetjük Tőle! 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116" y="140523"/>
            <a:ext cx="2028307" cy="1974930"/>
          </a:xfrm>
          <a:prstGeom prst="rect">
            <a:avLst/>
          </a:prstGeom>
        </p:spPr>
      </p:pic>
      <p:sp>
        <p:nvSpPr>
          <p:cNvPr id="5" name="Hétágú csillag 4"/>
          <p:cNvSpPr/>
          <p:nvPr/>
        </p:nvSpPr>
        <p:spPr>
          <a:xfrm>
            <a:off x="5434149" y="924332"/>
            <a:ext cx="5525588" cy="2220686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/>
            <a:r>
              <a:rPr lang="hu-H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Itt tudod meghallgatni!</a:t>
            </a:r>
          </a:p>
          <a:p>
            <a:pPr algn="ctr"/>
            <a:endParaRPr lang="hu-HU" sz="3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Jobbra nyíl 5"/>
          <p:cNvSpPr/>
          <p:nvPr/>
        </p:nvSpPr>
        <p:spPr>
          <a:xfrm rot="19949245">
            <a:off x="4476371" y="2054704"/>
            <a:ext cx="2231396" cy="95431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kercs függőlegesen 7"/>
          <p:cNvSpPr/>
          <p:nvPr/>
        </p:nvSpPr>
        <p:spPr>
          <a:xfrm>
            <a:off x="5434149" y="3122061"/>
            <a:ext cx="6092931" cy="3601468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digitális hittanóra elején </a:t>
            </a:r>
            <a:r>
              <a:rPr lang="hu-H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 171. </a:t>
            </a:r>
            <a:r>
              <a:rPr lang="hu-H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dicséretünket énekeljük </a:t>
            </a:r>
            <a:r>
              <a:rPr lang="hu-H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hu-H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hu-HU" sz="2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„Megáll </a:t>
            </a:r>
            <a:r>
              <a:rPr lang="hu-HU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az Istennek Igéje </a:t>
            </a:r>
            <a:endParaRPr lang="hu-HU" sz="3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nem állhat senki ellene, </a:t>
            </a:r>
          </a:p>
          <a:p>
            <a:r>
              <a:rPr lang="hu-HU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 nagy Isten vagyon mi velünk és </a:t>
            </a:r>
            <a:r>
              <a:rPr lang="hu-H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Szentlelke </a:t>
            </a:r>
            <a:r>
              <a:rPr lang="hu-HU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lakozik bennünk</a:t>
            </a:r>
            <a:r>
              <a:rPr lang="hu-H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!”</a:t>
            </a:r>
            <a:endParaRPr lang="hu-HU" sz="3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0959" y="349790"/>
            <a:ext cx="9943653" cy="98262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800" dirty="0" smtClean="0">
                <a:latin typeface="Times New Roman" pitchFamily="18" charset="0"/>
                <a:cs typeface="Times New Roman" pitchFamily="18" charset="0"/>
              </a:rPr>
              <a:t>Olvasd el a példázatot a Bibliából!</a:t>
            </a:r>
            <a:endParaRPr lang="hu-HU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709851" y="5158512"/>
            <a:ext cx="6923315" cy="12926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600" b="1" dirty="0" smtClean="0">
                <a:latin typeface="Times New Roman" pitchFamily="18" charset="0"/>
                <a:cs typeface="Times New Roman" pitchFamily="18" charset="0"/>
              </a:rPr>
              <a:t>Készítsd el a feladatot!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i ebből a példázatból a tanulság számodra? </a:t>
            </a:r>
          </a:p>
          <a:p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Írd le a füzetedbe gondolataidat! </a:t>
            </a:r>
            <a:endParaRPr lang="hu-H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274" y="221498"/>
            <a:ext cx="1772783" cy="176533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959" y="4898977"/>
            <a:ext cx="1802675" cy="17194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970059" y="1407381"/>
            <a:ext cx="9062215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Aki kősziklára épít</a:t>
            </a:r>
          </a:p>
          <a:p>
            <a:pPr algn="ctr"/>
            <a:endParaRPr lang="hu-H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Aki tehát hallja tőlem ezeket a beszédeket, és cselekszi azokat, hasonló a bölcs emberhez, aki kősziklára építette a házát.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 ömlött a zápor, és jöttek az árvizek, tomboltak a szelek, és nekirontottak annak a háznak, de nem dőlt össze, mert kősziklára volt alapozva.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Aki pedig hallja tőlem ezeket a beszédeket, de nem cselekszi, hasonló a bolond emberhez, aki homokra építette a házát.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 ömlött a zápor, és jöttek az árvizek, tomboltak a szelek, és beleütköztek abba a házba; és az összedőlt, és teljesen elpusztult.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(Máté evangéliuma 7. rész 24-26. vers)</a:t>
            </a:r>
          </a:p>
          <a:p>
            <a:pPr algn="just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Az Interneten is olvashatod IDE KATTINTVA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4950" y="1865080"/>
            <a:ext cx="9522822" cy="499292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Nekünk reformátusoknak nagyon fontos Isten Igéje, mert erre </a:t>
            </a:r>
            <a:r>
              <a:rPr lang="hu-HU" sz="3400" u="sng" dirty="0" smtClean="0">
                <a:latin typeface="Times New Roman" pitchFamily="18" charset="0"/>
                <a:cs typeface="Times New Roman" pitchFamily="18" charset="0"/>
              </a:rPr>
              <a:t>alapozzuk</a:t>
            </a: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 életünket.</a:t>
            </a:r>
            <a:br>
              <a:rPr lang="hu-H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Életünk </a:t>
            </a:r>
            <a:r>
              <a:rPr lang="hu-HU" sz="3400" b="1" i="1" dirty="0" smtClean="0">
                <a:latin typeface="Times New Roman" pitchFamily="18" charset="0"/>
                <a:cs typeface="Times New Roman" pitchFamily="18" charset="0"/>
              </a:rPr>
              <a:t>„zsinórmértéke” </a:t>
            </a: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a Biblia, ami azt jelenti, hogy ehhez mérjük magunkat, cselekedetinket. Ezért igazi érték számunkra! </a:t>
            </a:r>
            <a:br>
              <a:rPr lang="hu-H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1800" dirty="0">
                <a:latin typeface="Times New Roman" pitchFamily="18" charset="0"/>
                <a:cs typeface="Times New Roman" pitchFamily="18" charset="0"/>
              </a:rPr>
            </a:b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A Bibliában Jézus egy példázatban beszél arról, hogy aki  ahhoz tartja magát, amit Ő üzen, az bölcs ember!  </a:t>
            </a:r>
            <a:endParaRPr lang="hu-H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5578" y="504859"/>
            <a:ext cx="926156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Olvasd el figyelmesen és gondolkozz el rajta! 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09" y="191071"/>
            <a:ext cx="2103302" cy="1877731"/>
          </a:xfrm>
          <a:prstGeom prst="rect">
            <a:avLst/>
          </a:prstGeom>
        </p:spPr>
      </p:pic>
      <p:sp>
        <p:nvSpPr>
          <p:cNvPr id="7" name="Vágott nyíl jobbra 6"/>
          <p:cNvSpPr/>
          <p:nvPr/>
        </p:nvSpPr>
        <p:spPr>
          <a:xfrm>
            <a:off x="5002306" y="5567082"/>
            <a:ext cx="6871448" cy="129091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következő dián egy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kicsiknek készített animációs mese is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ezt mutatja be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! Lapozz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4518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816" y="280985"/>
            <a:ext cx="8510504" cy="154082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A kősziklára épített ház példázatának illusztrálása  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967" y="280985"/>
            <a:ext cx="1920943" cy="2036301"/>
          </a:xfrm>
          <a:prstGeom prst="rect">
            <a:avLst/>
          </a:prstGeom>
        </p:spPr>
      </p:pic>
      <p:sp>
        <p:nvSpPr>
          <p:cNvPr id="14" name="Ellipszis 13"/>
          <p:cNvSpPr/>
          <p:nvPr/>
        </p:nvSpPr>
        <p:spPr>
          <a:xfrm>
            <a:off x="1498808" y="1814781"/>
            <a:ext cx="6818810" cy="1859751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Nézd meg az animációs mesét itt! </a:t>
            </a:r>
          </a:p>
        </p:txBody>
      </p:sp>
      <p:sp>
        <p:nvSpPr>
          <p:cNvPr id="3" name="Szabályos ötszög 2"/>
          <p:cNvSpPr/>
          <p:nvPr/>
        </p:nvSpPr>
        <p:spPr>
          <a:xfrm>
            <a:off x="1528548" y="3674532"/>
            <a:ext cx="6759331" cy="3040167"/>
          </a:xfrm>
          <a:prstGeom prst="pent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Most ne a feldolgozásra figyelj, hanem a szereplők magatartására!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Figyeld meg jól azt, mi a különbség a két ember magatartása  között! </a:t>
            </a:r>
            <a:endParaRPr lang="hu-H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134" y="2568606"/>
            <a:ext cx="2633799" cy="395069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9703251" y="2602419"/>
            <a:ext cx="16292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A kép forrása </a:t>
            </a:r>
          </a:p>
          <a:p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81080" y="45308"/>
            <a:ext cx="5434148" cy="57767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Különös épületek nyomában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74229" y="1210733"/>
            <a:ext cx="5931504" cy="546260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Gondoltad volna?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A világ leghíresebb tornya a pisai ferde 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torony 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azért dől, </a:t>
            </a:r>
            <a:r>
              <a:rPr lang="hu-HU" sz="2500" i="1" dirty="0" smtClean="0">
                <a:latin typeface="Times New Roman" pitchFamily="18" charset="0"/>
                <a:cs typeface="Times New Roman" pitchFamily="18" charset="0"/>
              </a:rPr>
              <a:t>mert homokos, ingoványos talajra építették. </a:t>
            </a:r>
            <a:endParaRPr lang="hu-HU" sz="25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55 méter magas torony építése óta ferde.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Napjainkra már </a:t>
            </a:r>
            <a:r>
              <a:rPr lang="hu-HU" sz="2500" smtClean="0">
                <a:latin typeface="Times New Roman" pitchFamily="18" charset="0"/>
                <a:cs typeface="Times New Roman" pitchFamily="18" charset="0"/>
              </a:rPr>
              <a:t>sikerült </a:t>
            </a:r>
            <a:r>
              <a:rPr lang="hu-HU" sz="2500" smtClean="0">
                <a:latin typeface="Times New Roman" pitchFamily="18" charset="0"/>
                <a:cs typeface="Times New Roman" pitchFamily="18" charset="0"/>
              </a:rPr>
              <a:t>megállítani 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folyamatos 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dőlést</a:t>
            </a:r>
            <a:r>
              <a:rPr lang="hu-HU" sz="25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5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50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Érdekes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, hogy a megfelelő alap hiánya egy 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épületnél 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ezt eredményezheti.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Az életünknél is hasonló a helyzet, 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nincs megfelelően megalapozva, 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bizony 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„eldőlhetünk” a nehézségek idején.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Szilárd talajra 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álljunk!</a:t>
            </a:r>
            <a:endParaRPr lang="hu-H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75" y="3735977"/>
            <a:ext cx="3997470" cy="2660948"/>
          </a:xfrm>
          <a:prstGeom prst="rect">
            <a:avLst/>
          </a:prstGeom>
        </p:spPr>
      </p:pic>
      <p:sp>
        <p:nvSpPr>
          <p:cNvPr id="6" name="Folyamatábra: Másik feldolgozás 5"/>
          <p:cNvSpPr/>
          <p:nvPr/>
        </p:nvSpPr>
        <p:spPr>
          <a:xfrm>
            <a:off x="1227908" y="743580"/>
            <a:ext cx="4846321" cy="3383282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mai napig csodájára járnak 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meteoráknak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Egy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hegység elnevezése. 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Itt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épültek kolostorok 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sziklák tetejére.</a:t>
            </a:r>
          </a:p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Védelmet és nyugalmat jelentett a szerzetesek számára az erődítmény. </a:t>
            </a:r>
          </a:p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Ma is látogathatók Görögországban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022195" y="6488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hlinkClick r:id="rId3"/>
              </a:rPr>
              <a:t>Forrás</a:t>
            </a:r>
            <a:endParaRPr lang="hu-HU" dirty="0"/>
          </a:p>
        </p:txBody>
      </p:sp>
      <p:sp>
        <p:nvSpPr>
          <p:cNvPr id="9" name="Ellipszis 8"/>
          <p:cNvSpPr/>
          <p:nvPr/>
        </p:nvSpPr>
        <p:spPr>
          <a:xfrm>
            <a:off x="9558245" y="99426"/>
            <a:ext cx="2312126" cy="1023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Nézz utána! </a:t>
            </a:r>
            <a:endParaRPr lang="hu-H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" y="45308"/>
            <a:ext cx="1395971" cy="14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0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0789" y="1087118"/>
            <a:ext cx="9584372" cy="8650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Jól jegyezd meg!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lyamatábra: Lyukszalag 3"/>
          <p:cNvSpPr/>
          <p:nvPr/>
        </p:nvSpPr>
        <p:spPr>
          <a:xfrm>
            <a:off x="666207" y="2085703"/>
            <a:ext cx="10048104" cy="4524103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Jézus szava olyan, mint a kőszikla. Biztos alapja lehet életünknek. Ha tanítása szerint élünk és arra törekszünk, hogy jót tegyünk akkor bölcsnek </a:t>
            </a:r>
            <a:r>
              <a:rPr lang="hu-H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bizonyulunk, mert életünk épülete szilárd lesz.</a:t>
            </a:r>
            <a:endParaRPr lang="hu-H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Okos </a:t>
            </a:r>
            <a:r>
              <a:rPr lang="hu-H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az, </a:t>
            </a:r>
            <a:r>
              <a:rPr lang="hu-H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aki ezt felismeri és </a:t>
            </a:r>
            <a:r>
              <a:rPr lang="hu-H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szerint cselekszik!</a:t>
            </a:r>
            <a:endParaRPr lang="hu-H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288" y="426203"/>
            <a:ext cx="2109399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9565" y="404391"/>
            <a:ext cx="11125201" cy="128089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Hallgasd meg </a:t>
            </a:r>
            <a:r>
              <a:rPr lang="hu-HU" sz="4000" dirty="0">
                <a:latin typeface="Times New Roman" pitchFamily="18" charset="0"/>
                <a:cs typeface="Times New Roman" pitchFamily="18" charset="0"/>
              </a:rPr>
              <a:t>ezt </a:t>
            </a: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dalt! 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432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Kattints a címre!</a:t>
            </a:r>
          </a:p>
          <a:p>
            <a:pPr marL="0" indent="0">
              <a:buNone/>
            </a:pPr>
            <a:r>
              <a:rPr lang="hu-HU" sz="3400" dirty="0" smtClean="0">
                <a:latin typeface="Times New Roman" pitchFamily="18" charset="0"/>
                <a:cs typeface="Times New Roman" pitchFamily="18" charset="0"/>
                <a:hlinkClick r:id="rId2"/>
              </a:rPr>
              <a:t>Homokra házadat ne helyezd…</a:t>
            </a:r>
          </a:p>
          <a:p>
            <a:pPr marL="0" indent="0">
              <a:buNone/>
            </a:pPr>
            <a:endParaRPr lang="hu-HU" sz="3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indent="0">
              <a:buNone/>
            </a:pPr>
            <a:endParaRPr lang="hu-HU" sz="3000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0" indent="0">
              <a:buNone/>
            </a:pPr>
            <a:endParaRPr lang="hu-HU" sz="3000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2717074" y="4676503"/>
            <a:ext cx="5878286" cy="116259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következő dián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találod az online feladatot! 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Vágott nyíl jobbra 5"/>
          <p:cNvSpPr/>
          <p:nvPr/>
        </p:nvSpPr>
        <p:spPr>
          <a:xfrm>
            <a:off x="9078686" y="5081451"/>
            <a:ext cx="2425926" cy="7458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Lapozz!</a:t>
            </a:r>
            <a:endParaRPr lang="hu-H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Kép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083165" y="211983"/>
            <a:ext cx="1931670" cy="192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714</Words>
  <Application>Microsoft Office PowerPoint</Application>
  <PresentationFormat>Egyéni</PresentationFormat>
  <Paragraphs>102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7_Szálak</vt:lpstr>
      <vt:lpstr>PowerPoint bemutató</vt:lpstr>
      <vt:lpstr>PowerPoint bemutató</vt:lpstr>
      <vt:lpstr>Megáll az Istennek Igéje! </vt:lpstr>
      <vt:lpstr>Olvasd el a példázatot a Bibliából!</vt:lpstr>
      <vt:lpstr>Nekünk reformátusoknak nagyon fontos Isten Igéje, mert erre alapozzuk életünket. Életünk „zsinórmértéke” a Biblia, ami azt jelenti, hogy ehhez mérjük magunkat, cselekedetinket. Ezért igazi érték számunkra!   A Bibliában Jézus egy példázatban beszél arról, hogy aki  ahhoz tartja magát, amit Ő üzen, az bölcs ember!  </vt:lpstr>
      <vt:lpstr>A kősziklára épített ház példázatának illusztrálása  </vt:lpstr>
      <vt:lpstr>Különös épületek nyomában</vt:lpstr>
      <vt:lpstr>Jól jegyezd meg!</vt:lpstr>
      <vt:lpstr>Hallgasd meg ezt a dalt! </vt:lpstr>
      <vt:lpstr>Készítsd el az online feladatot!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Sarkad-Újteleki Református Egyházközség</cp:lastModifiedBy>
  <cp:revision>164</cp:revision>
  <dcterms:created xsi:type="dcterms:W3CDTF">2020-03-16T06:58:02Z</dcterms:created>
  <dcterms:modified xsi:type="dcterms:W3CDTF">2020-04-20T08:28:40Z</dcterms:modified>
</cp:coreProperties>
</file>