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  <p:sldMasterId id="2147483728" r:id="rId5"/>
  </p:sldMasterIdLst>
  <p:sldIdLst>
    <p:sldId id="326" r:id="rId6"/>
    <p:sldId id="327" r:id="rId7"/>
    <p:sldId id="314" r:id="rId8"/>
    <p:sldId id="318" r:id="rId9"/>
    <p:sldId id="320" r:id="rId10"/>
    <p:sldId id="324" r:id="rId11"/>
    <p:sldId id="325" r:id="rId12"/>
    <p:sldId id="322" r:id="rId13"/>
    <p:sldId id="323" r:id="rId14"/>
    <p:sldId id="300" r:id="rId15"/>
    <p:sldId id="309" r:id="rId16"/>
    <p:sldId id="310" r:id="rId17"/>
    <p:sldId id="307" r:id="rId18"/>
    <p:sldId id="316" r:id="rId19"/>
    <p:sldId id="297" r:id="rId20"/>
    <p:sldId id="304" r:id="rId21"/>
    <p:sldId id="328" r:id="rId22"/>
    <p:sldId id="329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34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6724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208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593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432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9122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347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727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816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885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70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47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3019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078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448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248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7947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822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999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054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399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010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240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130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0391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6212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62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1820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350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261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8537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54423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7729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672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71916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300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6098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791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978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769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45448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904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47725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310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586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47972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5015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9781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5983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0230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93231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4522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65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622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384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0986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0147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7525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5936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052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05389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30173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1019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4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260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6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20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028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C5ED15-7EEE-4CDA-8C70-F56416C474FC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E57BEBE-53AD-4B6C-8263-DB5E0EDE4E7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341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9N8rQ8NJM" TargetMode="External"/><Relationship Id="rId2" Type="http://schemas.openxmlformats.org/officeDocument/2006/relationships/hyperlink" Target="https://www.youtube.com/watch?v=l_lMoU3Ik_Q&amp;t=18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M5OgVSrz4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dO9D_bQJG8" TargetMode="External"/><Relationship Id="rId5" Type="http://schemas.openxmlformats.org/officeDocument/2006/relationships/hyperlink" Target="http://www.csecsy.hu/" TargetMode="External"/><Relationship Id="rId4" Type="http://schemas.openxmlformats.org/officeDocument/2006/relationships/hyperlink" Target="https://www.youtube.com/watch?v=Zk9rUOyMpgU&amp;t=99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878/907/799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pi-feladatbank.reformatus.hu/AmzD3dHj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lkVPcJlYSk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egi.reformatus.hu/egyhazunk/mutat/6216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4800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Ünnepeljünk együtt! Az első gyülekezet </a:t>
            </a:r>
          </a:p>
        </p:txBody>
      </p:sp>
      <p:sp>
        <p:nvSpPr>
          <p:cNvPr id="10" name="Ellipszis 9"/>
          <p:cNvSpPr/>
          <p:nvPr/>
        </p:nvSpPr>
        <p:spPr>
          <a:xfrm>
            <a:off x="4715454" y="1326372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DIGITÁLIS HITTANÓRA</a:t>
            </a:r>
          </a:p>
          <a:p>
            <a:pPr algn="ctr">
              <a:defRPr/>
            </a:pPr>
            <a:endParaRPr lang="hu-HU" sz="2400" b="1" dirty="0" smtClean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693866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Kedves Szülők!</a:t>
            </a:r>
          </a:p>
          <a:p>
            <a:pPr algn="ctr">
              <a:defRPr/>
            </a:pPr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Kérjük, hogy segítsenek a gyermeküknek a hittanóra tananyagának az elsajátításában!</a:t>
            </a:r>
          </a:p>
          <a:p>
            <a:pPr algn="ctr">
              <a:defRPr/>
            </a:pPr>
            <a:endParaRPr lang="hu-HU" sz="2600" b="1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Fontos technikai információ:</a:t>
            </a:r>
          </a:p>
          <a:p>
            <a:pPr algn="ctr">
              <a:defRPr/>
            </a:pPr>
            <a:endParaRPr lang="hu-HU" sz="2600" b="1" dirty="0" smtClean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A PPT-t diavetítésben érdemes nézni, mert akkor a linkek egyszerű kattintásra is működnek!</a:t>
            </a:r>
          </a:p>
          <a:p>
            <a:pPr algn="ctr">
              <a:defRPr/>
            </a:pPr>
            <a:endParaRPr lang="hu-HU" sz="2600" b="1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35906" y="861944"/>
            <a:ext cx="3663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Áldás, békesség!</a:t>
            </a:r>
            <a:endParaRPr lang="hu-H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73901" y="159289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1900" b="1" dirty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 digitális hittanórán </a:t>
            </a:r>
            <a:endParaRPr lang="hu-HU" sz="1900" b="1" dirty="0" smtClean="0">
              <a:solidFill>
                <a:srgbClr val="766F5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1900" b="1" dirty="0" smtClean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szükség lesz</a:t>
            </a:r>
            <a:r>
              <a:rPr lang="hu-HU" sz="1900" b="1" dirty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hu-HU" sz="1900" dirty="0" smtClean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Stabil és folyamatos Internet kapcsolatra,</a:t>
            </a:r>
            <a:endParaRPr lang="hu-HU" sz="1900" dirty="0">
              <a:solidFill>
                <a:srgbClr val="766F5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hu-HU" sz="1900" dirty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Üres lapra vagy </a:t>
            </a:r>
            <a:r>
              <a:rPr lang="hu-HU" sz="1900" dirty="0" smtClean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hittanfüzetre,</a:t>
            </a:r>
            <a:endParaRPr lang="hu-HU" sz="1900" dirty="0">
              <a:solidFill>
                <a:srgbClr val="766F5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hu-HU" sz="1900" dirty="0" smtClean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Ceruzára és/vagy tollra,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hu-HU" sz="1900" dirty="0" smtClean="0">
                <a:solidFill>
                  <a:srgbClr val="766F5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Kamerás mobiltelefonra az írásos feladatok fotózásához!</a:t>
            </a:r>
            <a:endParaRPr lang="hu-HU" sz="1900" dirty="0">
              <a:solidFill>
                <a:srgbClr val="766F5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129" y="4706419"/>
            <a:ext cx="7301753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hu-HU" sz="26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Javaslat: </a:t>
            </a:r>
            <a:r>
              <a:rPr lang="hu-HU" sz="26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6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PPT fájlok megjelenítéséhez használják a WPS Office ingyenes verzióját </a:t>
            </a:r>
            <a:r>
              <a:rPr lang="hu-HU" sz="26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(Letölthető </a:t>
            </a:r>
            <a:r>
              <a:rPr lang="hu-HU" sz="26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innen: </a:t>
            </a:r>
            <a:r>
              <a:rPr lang="hu-HU" sz="26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WPS Office letöltések</a:t>
            </a:r>
            <a:r>
              <a:rPr lang="hu-HU" sz="26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6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). Az alkalmazás </a:t>
            </a:r>
            <a:r>
              <a:rPr lang="hu-HU" sz="26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elérhető </a:t>
            </a:r>
            <a:r>
              <a:rPr lang="hu-HU" sz="2600" dirty="0" err="1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Windows-os</a:t>
            </a:r>
            <a:r>
              <a:rPr lang="hu-HU" sz="26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2600" dirty="0" err="1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Android-os</a:t>
            </a:r>
            <a:r>
              <a:rPr lang="hu-HU" sz="26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platformokra </a:t>
            </a:r>
            <a:r>
              <a:rPr lang="hu-HU" sz="26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hu-HU" sz="26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806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7084" y="200293"/>
            <a:ext cx="8911687" cy="8258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 következő animációs filmet! 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872" y="1243148"/>
            <a:ext cx="4955277" cy="408649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pünkösd szavunk a görög nyelvből ered és ötvenet jelent. A Szentlélek ugyanis 50 nappal Jézus feltámadása után szállt a tanítványokra.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Néhány felekezet Isten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Szentlelkét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Szent Szellemnek nevezi.</a:t>
            </a:r>
          </a:p>
        </p:txBody>
      </p:sp>
      <p:sp>
        <p:nvSpPr>
          <p:cNvPr id="5" name="Hétágú csillag 4"/>
          <p:cNvSpPr/>
          <p:nvPr/>
        </p:nvSpPr>
        <p:spPr>
          <a:xfrm>
            <a:off x="5120640" y="1026159"/>
            <a:ext cx="6406440" cy="2095901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600" dirty="0" smtClean="0">
              <a:hlinkClick r:id="rId2"/>
            </a:endParaRPr>
          </a:p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sz="36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!</a:t>
            </a:r>
          </a:p>
          <a:p>
            <a:endParaRPr lang="hu-HU" sz="3600" dirty="0" smtClean="0">
              <a:hlinkClick r:id="rId3"/>
            </a:endParaRPr>
          </a:p>
        </p:txBody>
      </p:sp>
      <p:sp>
        <p:nvSpPr>
          <p:cNvPr id="8" name="Tekercs függőlegesen 7"/>
          <p:cNvSpPr/>
          <p:nvPr/>
        </p:nvSpPr>
        <p:spPr>
          <a:xfrm>
            <a:off x="5434149" y="3339047"/>
            <a:ext cx="6092931" cy="3384481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Szentlélek: Isten </a:t>
            </a:r>
            <a:r>
              <a:rPr lang="hu-H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aki ma is jelen van és munkálkodik titokzatos módon. Bár nem látjuk, de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jelenlétét, 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hatását érezzük: bátorít, lelki erőt ad, békességre vezet, megvigasztal minket. Segít szeretetünket kifejezni mások felé!</a:t>
            </a: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892" y="200292"/>
            <a:ext cx="1641917" cy="163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186" y="2535069"/>
            <a:ext cx="1914358" cy="1882452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3953615" y="2394577"/>
            <a:ext cx="4747229" cy="20071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lső pünkösdkor történtek.   </a:t>
            </a: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buborék 5"/>
          <p:cNvSpPr/>
          <p:nvPr/>
        </p:nvSpPr>
        <p:spPr>
          <a:xfrm>
            <a:off x="437570" y="1263457"/>
            <a:ext cx="2647405" cy="2002867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Szentlélek kitöltetése.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buborék 6"/>
          <p:cNvSpPr/>
          <p:nvPr/>
        </p:nvSpPr>
        <p:spPr>
          <a:xfrm>
            <a:off x="7608166" y="383081"/>
            <a:ext cx="3480769" cy="1963654"/>
          </a:xfrm>
          <a:prstGeom prst="wedgeRoundRect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első keresztyén gyülekezet megalakulása.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buborék 7"/>
          <p:cNvSpPr/>
          <p:nvPr/>
        </p:nvSpPr>
        <p:spPr>
          <a:xfrm>
            <a:off x="982133" y="4506685"/>
            <a:ext cx="3347052" cy="1785955"/>
          </a:xfrm>
          <a:prstGeom prst="wedgeRoundRectCallou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Péter igehirdetése Jeruzsálemben.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buborék 8"/>
          <p:cNvSpPr/>
          <p:nvPr/>
        </p:nvSpPr>
        <p:spPr>
          <a:xfrm>
            <a:off x="7247466" y="4592647"/>
            <a:ext cx="4202170" cy="1801493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Több mint 3000-en megkeresztelkedtek.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felé nyíl 1"/>
          <p:cNvSpPr/>
          <p:nvPr/>
        </p:nvSpPr>
        <p:spPr>
          <a:xfrm rot="20938882">
            <a:off x="2282745" y="33490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Jobbra nyíl 2"/>
          <p:cNvSpPr/>
          <p:nvPr/>
        </p:nvSpPr>
        <p:spPr>
          <a:xfrm>
            <a:off x="4758267" y="5268289"/>
            <a:ext cx="1811867" cy="450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felé nyíl 11"/>
          <p:cNvSpPr/>
          <p:nvPr/>
        </p:nvSpPr>
        <p:spPr>
          <a:xfrm rot="20667749">
            <a:off x="9177699" y="2538627"/>
            <a:ext cx="484632" cy="197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81081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1236">
            <a:off x="2549000" y="2143217"/>
            <a:ext cx="1719687" cy="114531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39936">
            <a:off x="3519695" y="3695032"/>
            <a:ext cx="2340629" cy="1558860"/>
          </a:xfrm>
          <a:prstGeom prst="rect">
            <a:avLst/>
          </a:prstGeom>
        </p:spPr>
      </p:pic>
      <p:sp>
        <p:nvSpPr>
          <p:cNvPr id="17" name="Folyamatábra: Kigyűjtés 16"/>
          <p:cNvSpPr/>
          <p:nvPr/>
        </p:nvSpPr>
        <p:spPr>
          <a:xfrm>
            <a:off x="3379765" y="151815"/>
            <a:ext cx="3867701" cy="1895735"/>
          </a:xfrm>
          <a:prstGeom prst="flowChartExtra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szeretet </a:t>
            </a:r>
            <a:r>
              <a:rPr lang="hu-HU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gyakorlása.</a:t>
            </a:r>
            <a:endParaRPr lang="hu-HU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alra nyíl 9"/>
          <p:cNvSpPr/>
          <p:nvPr/>
        </p:nvSpPr>
        <p:spPr>
          <a:xfrm>
            <a:off x="6563848" y="76537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 rot="-1140000">
            <a:off x="3024541" y="693880"/>
            <a:ext cx="1365078" cy="48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54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5212" y="349790"/>
            <a:ext cx="10146075" cy="1106477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első gyülekezet élete és mindennapjai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9276" y="1674314"/>
            <a:ext cx="10100196" cy="4785993"/>
          </a:xfrm>
          <a:solidFill>
            <a:schemeClr val="accent5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Kitartóan hallgatták, amit az apostolok tanítottak.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Imádkoztak és valódi szeretetközösségben voltak.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Megosztották egymással javaikat. Senki sem szűkölködött közülük.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Megtörték a kenyeret naponként így </a:t>
            </a:r>
            <a:r>
              <a:rPr lang="hu-H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úrvacsoráztak</a:t>
            </a:r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 jót tettek a közösség tagjai.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Naponként bővült a gyülekezet, mert a testvéri szeretet sokak érdeklődését felkeltette.</a:t>
            </a:r>
          </a:p>
          <a:p>
            <a:endParaRPr lang="hu-H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843" y="723623"/>
            <a:ext cx="1396105" cy="13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1562" y="405414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250" y="93884"/>
            <a:ext cx="1831568" cy="1630413"/>
          </a:xfrm>
          <a:prstGeom prst="rect">
            <a:avLst/>
          </a:prstGeom>
        </p:spPr>
      </p:pic>
      <p:sp>
        <p:nvSpPr>
          <p:cNvPr id="3" name="Átellenes sarkain kerekített téglalap 2"/>
          <p:cNvSpPr/>
          <p:nvPr/>
        </p:nvSpPr>
        <p:spPr>
          <a:xfrm>
            <a:off x="1051562" y="1854926"/>
            <a:ext cx="10528475" cy="468956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is része vagy Krisztus egyházának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gyülekezetnek.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Hallgathatod az igehirdetéseket részt vehetsz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alkalmakon.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 ma is most is munkálkodik az egyházban és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bennünk.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Erőt és bátorságot ad, megvigasztal!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 segítségével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jót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tehetsz, </a:t>
            </a:r>
            <a:b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megoszthatod másokkal, amid van!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533" y="597984"/>
            <a:ext cx="9340427" cy="174309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Gondold végig, miben látható az életünkön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Szentlélek munkája?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51119" y="3861980"/>
            <a:ext cx="5018267" cy="1676671"/>
          </a:xfrm>
        </p:spPr>
        <p:txBody>
          <a:bodyPr>
            <a:no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Fogalmazd meg gondolataidat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 a füzetedbe!</a:t>
            </a:r>
          </a:p>
          <a:p>
            <a:pPr marL="0" indent="0">
              <a:buNone/>
            </a:pP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452" y="1256989"/>
            <a:ext cx="1929044" cy="18968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51" y="4885508"/>
            <a:ext cx="1781611" cy="1786657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/>
          <a:stretch>
            <a:fillRect/>
          </a:stretch>
        </p:blipFill>
        <p:spPr>
          <a:xfrm>
            <a:off x="312251" y="3153882"/>
            <a:ext cx="1781611" cy="173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8435" y="277926"/>
            <a:ext cx="4302035" cy="177184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a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463.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dicséret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feldolgozását!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3700554" y="5454396"/>
            <a:ext cx="5878286" cy="116259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találod az online feladatot!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9578840" y="5871100"/>
            <a:ext cx="2425926" cy="7458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Lapozz!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54" y="3955156"/>
            <a:ext cx="1790284" cy="179534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6989" y="1685281"/>
            <a:ext cx="3987411" cy="1294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endParaRPr lang="hu-HU" sz="32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endParaRPr lang="hu-HU" sz="3000" dirty="0" smtClean="0">
              <a:hlinkClick r:id="rId4"/>
            </a:endParaRPr>
          </a:p>
          <a:p>
            <a:pPr marL="0" indent="0">
              <a:buNone/>
            </a:pPr>
            <a:endParaRPr lang="hu-HU" sz="3000" dirty="0" smtClean="0">
              <a:hlinkClick r:id="rId4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722144" y="4959364"/>
            <a:ext cx="252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www.csecsy.hu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848435" y="2287769"/>
            <a:ext cx="386355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Ide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kattints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az ének elindításához! 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2833" y="274552"/>
            <a:ext cx="6495227" cy="50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959" y="633361"/>
            <a:ext cx="8911687" cy="9564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az online feladatokat!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959" y="3021083"/>
            <a:ext cx="9538704" cy="36217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 technikai segítség a feladatok kitöltéséhez: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Diavetítésben nézd ezt a diát!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Kattints a pirossal aláhúzott szövegre!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A felugró ablakba írd be a teljes neved! (Nincs szükség regisztrálni!)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Töltsd ki a feladatokat!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5. Ha kész vagy, nyugodtan bezárhatod a böngészőt! (A rendszer automatikusan elmenti válaszaidat!)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28" y="283389"/>
            <a:ext cx="1804572" cy="1719221"/>
          </a:xfrm>
          <a:prstGeom prst="rect">
            <a:avLst/>
          </a:prstGeom>
        </p:spPr>
      </p:pic>
      <p:sp>
        <p:nvSpPr>
          <p:cNvPr id="9" name="Balra nyíl 8"/>
          <p:cNvSpPr/>
          <p:nvPr/>
        </p:nvSpPr>
        <p:spPr>
          <a:xfrm rot="19439401">
            <a:off x="3842277" y="1803629"/>
            <a:ext cx="1555766" cy="4460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75836" y="2636363"/>
            <a:ext cx="4160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Itt találod az első feladatot!</a:t>
            </a:r>
          </a:p>
          <a:p>
            <a:endParaRPr lang="hu-HU" dirty="0"/>
          </a:p>
        </p:txBody>
      </p:sp>
      <p:sp>
        <p:nvSpPr>
          <p:cNvPr id="6" name="Lefelé nyíl 5"/>
          <p:cNvSpPr/>
          <p:nvPr/>
        </p:nvSpPr>
        <p:spPr>
          <a:xfrm rot="19749032">
            <a:off x="6008817" y="1478769"/>
            <a:ext cx="457200" cy="1222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5864547" y="2636363"/>
            <a:ext cx="4623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Itt találod a második feladatot!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99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3769254"/>
            <a:ext cx="28000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Kedves Hittanos! </a:t>
            </a:r>
          </a:p>
          <a:p>
            <a:pPr algn="ctr">
              <a:defRPr/>
            </a:pPr>
            <a:r>
              <a:rPr lang="hu-H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958303" y="35029"/>
            <a:ext cx="7471953" cy="6641816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500" i="1" dirty="0" smtClean="0">
              <a:solidFill>
                <a:srgbClr val="6AAC9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Atyánk, aki a mennyekben vagy, szenteltessék meg a te neved,</a:t>
            </a:r>
            <a:b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jöjjön el a te országod, </a:t>
            </a:r>
            <a:endParaRPr lang="hu-HU" sz="2500" dirty="0" smtClean="0">
              <a:solidFill>
                <a:srgbClr val="6AAC9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legyen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meg a te akaratod, </a:t>
            </a:r>
            <a:endParaRPr lang="hu-HU" sz="2500" dirty="0" smtClean="0">
              <a:solidFill>
                <a:srgbClr val="6AAC9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amint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 mennyben, úgy a földön is;</a:t>
            </a:r>
            <a:b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mindennapi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kenyerünket </a:t>
            </a:r>
            <a:endParaRPr lang="hu-HU" sz="2500" dirty="0" smtClean="0">
              <a:solidFill>
                <a:srgbClr val="6AAC9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meg nekünk ma,</a:t>
            </a:r>
            <a:b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és bocsásd meg vétkeinket, </a:t>
            </a: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miképpen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mi is megbocsátunk az ellenünk vétkezőknek;</a:t>
            </a:r>
            <a:b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hu-HU" sz="2500" dirty="0" err="1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vígy</a:t>
            </a: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minket kísértésbe, </a:t>
            </a:r>
            <a:endParaRPr lang="hu-HU" sz="2500" dirty="0" smtClean="0">
              <a:solidFill>
                <a:srgbClr val="6AAC9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szabadíts meg a gonosztól;</a:t>
            </a:r>
            <a:b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mert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tied az ország, a hatalom </a:t>
            </a:r>
            <a:endParaRPr lang="hu-HU" sz="2500" dirty="0" smtClean="0">
              <a:solidFill>
                <a:srgbClr val="6AAC9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 dicsőség mindörökké.</a:t>
            </a:r>
            <a:b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Ámen.</a:t>
            </a:r>
            <a:b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>
                <a:solidFill>
                  <a:srgbClr val="6AAC9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1671812"/>
            <a:ext cx="2487199" cy="2196899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6214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22179" y="2292439"/>
            <a:ext cx="6572368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„Mert nem a félelemnek a lelkét adta nekünk Isten, hanem az erő, a szeretet és a józanság lelkét.”</a:t>
            </a:r>
          </a:p>
          <a:p>
            <a:pPr algn="ctr"/>
            <a:r>
              <a:rPr lang="hu-H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hu-H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Timótheus</a:t>
            </a:r>
            <a:r>
              <a:rPr lang="hu-H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1,7.</a:t>
            </a: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2861077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1965" y="1288452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930538" y="5597198"/>
            <a:ext cx="52251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prstClr val="white"/>
                </a:solidFill>
              </a:rPr>
              <a:t>A PPT-</a:t>
            </a:r>
            <a:r>
              <a:rPr lang="hu-HU" dirty="0" err="1" smtClean="0">
                <a:solidFill>
                  <a:prstClr val="white"/>
                </a:solidFill>
              </a:rPr>
              <a:t>ben</a:t>
            </a:r>
            <a:r>
              <a:rPr lang="hu-HU" dirty="0" smtClean="0">
                <a:solidFill>
                  <a:prstClr val="white"/>
                </a:solidFill>
              </a:rPr>
              <a:t> felhasznált képek a </a:t>
            </a:r>
            <a:r>
              <a:rPr lang="hu-HU" dirty="0" smtClean="0">
                <a:solidFill>
                  <a:prstClr val="white"/>
                </a:solidFill>
                <a:hlinkClick r:id="rId3"/>
              </a:rPr>
              <a:t>www.unsplash.com</a:t>
            </a:r>
            <a:r>
              <a:rPr lang="hu-HU" dirty="0" smtClean="0">
                <a:solidFill>
                  <a:prstClr val="white"/>
                </a:solidFill>
              </a:rPr>
              <a:t> internetes oldalon találhatóak és ingyenesen letölthetök!</a:t>
            </a:r>
            <a:endParaRPr lang="hu-H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Kezd a digitális hittanórát </a:t>
            </a:r>
          </a:p>
          <a:p>
            <a:pPr algn="ctr">
              <a:defRPr/>
            </a:pPr>
            <a:r>
              <a:rPr lang="hu-H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az óra eleji imádsággal!</a:t>
            </a:r>
            <a:endParaRPr lang="hu-H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621766"/>
            <a:ext cx="3026425" cy="485741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arról lesz szó, hogy mi jellemezte az első keresztyén gyülekezetet!</a:t>
            </a:r>
          </a:p>
        </p:txBody>
      </p:sp>
    </p:spTree>
    <p:extLst>
      <p:ext uri="{BB962C8B-B14F-4D97-AF65-F5344CB8AC3E}">
        <p14:creationId xmlns:p14="http://schemas.microsoft.com/office/powerpoint/2010/main" val="26995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0613" y="603239"/>
            <a:ext cx="9090669" cy="136729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meg a Református Énekeskönyv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392. dicséretének egy különleges hangszeres feldolgozását!</a:t>
            </a:r>
          </a:p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282" y="254151"/>
            <a:ext cx="2059651" cy="206547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0" y="2750695"/>
            <a:ext cx="6885615" cy="2971906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8595694" y="2448983"/>
            <a:ext cx="3384919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kattints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 lejátszáshoz!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3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902132"/>
          </a:xfrm>
        </p:spPr>
        <p:txBody>
          <a:bodyPr>
            <a:normAutofit lnSpcReduction="10000"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 lelkileg erősnek és kitartónak lenni?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Miért fontos ez a két tulajdonság, hogyan szerezhető meg?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Fogalmazd meg ötleteidet és írd le a füzetedbe! Majd fényképezd le és küldd el hittanoktatódnak a felvételt!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3434133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184" y="4467498"/>
            <a:ext cx="3081185" cy="2050868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5"/>
          <a:stretch>
            <a:fillRect/>
          </a:stretch>
        </p:blipFill>
        <p:spPr>
          <a:xfrm>
            <a:off x="385497" y="2075290"/>
            <a:ext cx="1380756" cy="1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7961" y="371435"/>
            <a:ext cx="9431867" cy="113950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alt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első </a:t>
            </a:r>
            <a:r>
              <a:rPr lang="hu-HU" alt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keresztyén </a:t>
            </a:r>
            <a:r>
              <a:rPr lang="hu-HU" altLang="hu-HU" sz="3000" dirty="0">
                <a:latin typeface="Arial" panose="020B0604020202020204" pitchFamily="34" charset="0"/>
                <a:cs typeface="Arial" panose="020B0604020202020204" pitchFamily="34" charset="0"/>
              </a:rPr>
              <a:t>gyülekezet </a:t>
            </a:r>
            <a:r>
              <a:rPr lang="hu-HU" alt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megalakulásáról </a:t>
            </a:r>
            <a:br>
              <a:rPr lang="hu-HU" alt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alt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főbb jellemzőiről a Bibliában olvashatsz! </a:t>
            </a:r>
            <a:endParaRPr lang="hu-HU" alt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392" y="1665867"/>
            <a:ext cx="9830673" cy="48786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hu-HU" altLang="hu-H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első </a:t>
            </a:r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keresztyén gyülekezet pünkösdkor Jeruzsálemben </a:t>
            </a:r>
            <a:r>
              <a:rPr lang="hu-HU" alt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alakult meg. </a:t>
            </a:r>
            <a:endParaRPr lang="hu-HU" altLang="hu-H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Pünkösd így nemcsak a Szentlélek kitöltetésének </a:t>
            </a:r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ünnepe, hanem az első keresztyén gyülekezet születésének az időpontja is!</a:t>
            </a:r>
            <a:r>
              <a:rPr lang="hu-HU" dirty="0"/>
              <a:t> </a:t>
            </a:r>
            <a:endParaRPr lang="hu-HU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Ahogyan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Heidelbergi Káté 54. kérdés-feleletében olvassuk, az egyház nem pünkösdkor alakult meg, hanem már a világ kezdete óta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létezik.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Azóta hív el magának embereket Jézus Krisztus. </a:t>
            </a:r>
            <a:r>
              <a:rPr lang="hu-HU" alt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 kíváncsi vagy a kérdés-feleletre szó szerint, akkor kérlek</a:t>
            </a:r>
            <a:r>
              <a:rPr lang="hu-HU" alt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hu-HU" alt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Itt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keress utána! 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hu-HU" sz="32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hu-HU" alt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hu-HU" alt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hu-HU" alt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828" y="1855493"/>
            <a:ext cx="1853326" cy="18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04857" y="114028"/>
            <a:ext cx="5365069" cy="6646233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Szentlélek egységet teremt. Bár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nem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látható,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érezhető az emberi kapcsolatokban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Szentlélek munkája az,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amikor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egységbe kerülhetünk Istennel, az embertársunkkal,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teremtett világgal és önmagunkkal is.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Erre semmilyen emberi akarat vagy erőfeszítés nem képes.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Ez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Isten ajándéka a Szentlélek által!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-3542"/>
            <a:ext cx="5511390" cy="6872873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374" y="922346"/>
            <a:ext cx="1474183" cy="14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3370" y="219161"/>
            <a:ext cx="8911687" cy="1280890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itt látható táblázat segít áttekinteni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pünkösdi ünnepkörhöz tartozó ünnepeket!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30" y="1802674"/>
            <a:ext cx="11974170" cy="491535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47" y="117565"/>
            <a:ext cx="1515002" cy="15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087" y="446310"/>
            <a:ext cx="5929090" cy="5929090"/>
          </a:xfrm>
        </p:spPr>
      </p:pic>
      <p:sp>
        <p:nvSpPr>
          <p:cNvPr id="5" name="Téglalap 4"/>
          <p:cNvSpPr/>
          <p:nvPr/>
        </p:nvSpPr>
        <p:spPr>
          <a:xfrm>
            <a:off x="553507" y="432550"/>
            <a:ext cx="5181600" cy="5431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apostolok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cselekedetei 2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fejezetében olvashatod el:</a:t>
            </a:r>
          </a:p>
          <a:p>
            <a:pPr marL="342900" lvl="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pünkösdi esemény leírását, amikor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kitöltetett a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tanítványokra;</a:t>
            </a:r>
            <a:endParaRPr lang="hu-HU" altLang="hu-HU" sz="2800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altLang="hu-HU" sz="2800" b="1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</a:t>
            </a:r>
            <a:r>
              <a:rPr lang="hu-HU" altLang="hu-HU" sz="2800" b="1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 erejű prédikációját, amiben megtérésre hívta a megdöbbent </a:t>
            </a:r>
            <a:r>
              <a:rPr lang="hu-HU" altLang="hu-HU" sz="2800" b="1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sokaságot;</a:t>
            </a:r>
            <a:endParaRPr lang="hu-HU" altLang="hu-HU" sz="2800" b="1" dirty="0" smtClean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kép ezt illusztrálja!) </a:t>
            </a:r>
            <a:endParaRPr lang="hu-HU" altLang="hu-HU" sz="2800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jeruzsálemi ősgyülekezet megalakulását és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közösség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néhány fontos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jellemzőjét.</a:t>
            </a:r>
            <a:endParaRPr lang="hu-HU" altLang="hu-HU" sz="2800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4530649" y="3775166"/>
            <a:ext cx="2144471" cy="506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5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7555" y="397184"/>
            <a:ext cx="7387098" cy="97441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a szöveget!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306285" y="1841863"/>
            <a:ext cx="10453693" cy="4441371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 hallgattak 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(Péter)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szavára, megkeresztelkedtek, 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 a napon mintegy 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lélek csatlakozott hozzájuk. </a:t>
            </a:r>
          </a:p>
          <a:p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Ők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 kitartóan részt vettek az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apostoli tanításban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közösségben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kenyér megtörésében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imádkozásban. </a:t>
            </a:r>
          </a:p>
          <a:p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Félelem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támadt minden lélekben, és az apostolok által sok csoda és jel történt. 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Mindazok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pedig,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hittek, együtt voltak, 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mindenük közös volt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ApCsel 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41-44. alapján)</a:t>
            </a:r>
            <a:endParaRPr lang="hu-H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52" y="1222547"/>
            <a:ext cx="1364905" cy="13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8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9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0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11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662</Words>
  <Application>Microsoft Office PowerPoint</Application>
  <PresentationFormat>Egyéni</PresentationFormat>
  <Paragraphs>115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7_Szálak</vt:lpstr>
      <vt:lpstr>8_Szálak</vt:lpstr>
      <vt:lpstr>9_Szálak</vt:lpstr>
      <vt:lpstr>10_Szálak</vt:lpstr>
      <vt:lpstr>11_Szálak</vt:lpstr>
      <vt:lpstr>PowerPoint bemutató</vt:lpstr>
      <vt:lpstr>PowerPoint bemutató</vt:lpstr>
      <vt:lpstr>PowerPoint bemutató</vt:lpstr>
      <vt:lpstr>Gondolkozz el a kérdésen!  </vt:lpstr>
      <vt:lpstr>Az első keresztyén gyülekezet megalakulásáról  és főbb jellemzőiről a Bibliában olvashatsz! </vt:lpstr>
      <vt:lpstr> A Szentlélek egységet teremt. Bár ez nem látható,  de érezhető az emberi kapcsolatokban. A Szentlélek munkája az, amikor egységbe kerülhetünk Istennel, az embertársunkkal,  a teremtett világgal és önmagunkkal is.  Erre semmilyen emberi akarat vagy erőfeszítés nem képes.  Ez Isten ajándéka a Szentlélek által! </vt:lpstr>
      <vt:lpstr>Az itt látható táblázat segít áttekinteni  a pünkösdi ünnepkörhöz tartozó ünnepeket!</vt:lpstr>
      <vt:lpstr>PowerPoint bemutató</vt:lpstr>
      <vt:lpstr>Olvasd el figyelmesen a szöveget!</vt:lpstr>
      <vt:lpstr>Nézd meg a következő animációs filmet! </vt:lpstr>
      <vt:lpstr>PowerPoint bemutató</vt:lpstr>
      <vt:lpstr>Az első gyülekezet élete és mindennapjai</vt:lpstr>
      <vt:lpstr>Jól jegyezd meg!</vt:lpstr>
      <vt:lpstr>Gondold végig, miben látható az életünkön  a Szentlélek munkája? </vt:lpstr>
      <vt:lpstr>Hallgasd meg a 463.dicséret  feldolgozását!  </vt:lpstr>
      <vt:lpstr>Készítsd el az online feladatokat!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Sarkad-Újteleki Református Egyházközség</cp:lastModifiedBy>
  <cp:revision>307</cp:revision>
  <dcterms:created xsi:type="dcterms:W3CDTF">2020-03-16T06:58:02Z</dcterms:created>
  <dcterms:modified xsi:type="dcterms:W3CDTF">2020-05-25T15:53:19Z</dcterms:modified>
</cp:coreProperties>
</file>