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40" r:id="rId2"/>
    <p:sldId id="323" r:id="rId3"/>
    <p:sldId id="310" r:id="rId4"/>
    <p:sldId id="337" r:id="rId5"/>
    <p:sldId id="327" r:id="rId6"/>
    <p:sldId id="333" r:id="rId7"/>
    <p:sldId id="339" r:id="rId8"/>
    <p:sldId id="336" r:id="rId9"/>
    <p:sldId id="334" r:id="rId10"/>
    <p:sldId id="338" r:id="rId11"/>
    <p:sldId id="326" r:id="rId12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6ED"/>
    <a:srgbClr val="A51B8B"/>
    <a:srgbClr val="AE2E51"/>
    <a:srgbClr val="F1B051"/>
    <a:srgbClr val="F7D097"/>
    <a:srgbClr val="CAEBFB"/>
    <a:srgbClr val="C5B79B"/>
    <a:srgbClr val="FDF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4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7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5600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earningapps.org/watch?v=prkdmorz52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bibliamindenkie.hu/uj/MAT/28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9SSjFsz4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418923" y="3360915"/>
            <a:ext cx="11691257" cy="2800767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latin typeface="Times New Roman" pitchFamily="18" charset="0"/>
                <a:cs typeface="Times New Roman" pitchFamily="18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„Feltámadt az Úr! Bizonnyal feltámadt!”</a:t>
            </a:r>
          </a:p>
          <a:p>
            <a:pPr algn="ctr" eaLnBrk="1" hangingPunct="1"/>
            <a:endParaRPr lang="hu-HU" altLang="hu-HU" sz="4400" dirty="0">
              <a:solidFill>
                <a:srgbClr val="AE2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altLang="hu-HU" sz="4400" dirty="0" smtClean="0">
                <a:latin typeface="Times New Roman" pitchFamily="18" charset="0"/>
                <a:cs typeface="Times New Roman" pitchFamily="18" charset="0"/>
              </a:rPr>
              <a:t>Jézus Krisztus feltámadása</a:t>
            </a:r>
            <a:endParaRPr lang="hu-HU" altLang="hu-H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buborék 1"/>
          <p:cNvSpPr/>
          <p:nvPr/>
        </p:nvSpPr>
        <p:spPr>
          <a:xfrm>
            <a:off x="4049485" y="3200400"/>
            <a:ext cx="3673929" cy="1894114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Feltámadt az Úr!</a:t>
            </a: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osolygó arc 4"/>
          <p:cNvSpPr/>
          <p:nvPr/>
        </p:nvSpPr>
        <p:spPr>
          <a:xfrm>
            <a:off x="2922813" y="4572000"/>
            <a:ext cx="1992086" cy="2106386"/>
          </a:xfrm>
          <a:prstGeom prst="smileyFace">
            <a:avLst/>
          </a:prstGeom>
          <a:solidFill>
            <a:srgbClr val="F6C6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Mosolygó arc 6"/>
          <p:cNvSpPr/>
          <p:nvPr/>
        </p:nvSpPr>
        <p:spPr>
          <a:xfrm>
            <a:off x="9780815" y="4572000"/>
            <a:ext cx="1992086" cy="2106386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buborék 7"/>
          <p:cNvSpPr/>
          <p:nvPr/>
        </p:nvSpPr>
        <p:spPr>
          <a:xfrm>
            <a:off x="7723414" y="2824843"/>
            <a:ext cx="3265715" cy="1698171"/>
          </a:xfrm>
          <a:prstGeom prst="wedgeRoundRectCallout">
            <a:avLst>
              <a:gd name="adj1" fmla="val -21333"/>
              <a:gd name="adj2" fmla="val 75962"/>
              <a:gd name="adj3" fmla="val 16667"/>
            </a:avLst>
          </a:prstGeom>
          <a:solidFill>
            <a:srgbClr val="F7D0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Bizonnyal feltámadt!</a:t>
            </a: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579914" y="338078"/>
            <a:ext cx="89643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Tudod-e? 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Az örömhírre emlékezve így köszöntötték régen egymást a keresztyén emberek húsvét reggelén. </a:t>
            </a:r>
          </a:p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Ezen a húsvéton te is köszöntheted így a körülötted lévőket!</a:t>
            </a:r>
            <a:endParaRPr lang="hu-H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Kép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9956" y="186214"/>
            <a:ext cx="1854389" cy="203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3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5314" y="291152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Várunk a következő digitális hittanórára!</a:t>
            </a:r>
          </a:p>
        </p:txBody>
      </p:sp>
      <p:sp>
        <p:nvSpPr>
          <p:cNvPr id="7" name="Tekercs vízszintesen 6"/>
          <p:cNvSpPr/>
          <p:nvPr/>
        </p:nvSpPr>
        <p:spPr>
          <a:xfrm>
            <a:off x="3037114" y="-1"/>
            <a:ext cx="9051422" cy="6668105"/>
          </a:xfrm>
          <a:prstGeom prst="horizontalScroll">
            <a:avLst>
              <a:gd name="adj" fmla="val 1288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Mi Atyánk, aki a mennyekben vagy,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szenteltessék meg a te neved,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jöjjön el a te országod, legyen meg a te akaratod,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amint a mennyben, úgy a földön is;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mindennapi kenyerünket add meg nekünk ma,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és bocsásd meg vétkeinket,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miképpen mi is megbocsátunk az ellenünk vétkezőknek;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és ne </a:t>
            </a:r>
            <a:r>
              <a:rPr lang="hu-HU" sz="2600" dirty="0" err="1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vígy</a:t>
            </a: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 minket kísértésbe,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de szabadíts meg a gonosztól;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mert tied az ország, a hatalom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és a dicsőség, mindörökké.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Ámen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Kedves Hittanos Barátom!</a:t>
            </a:r>
          </a:p>
          <a:p>
            <a:pPr algn="ctr"/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ISTEN HOZOTT!</a:t>
            </a:r>
          </a:p>
          <a:p>
            <a:pPr algn="ctr"/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A digitális hittanórán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Számítógép, laptop, okostelefon vagy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tablet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Hangszóró vagy fülhallgató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Üres lap vagy a füzeted 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Te lelkes hozzáállásod.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altLang="hu-H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Kezdd a digitális hittanórát az óra eleji imádsággal!</a:t>
            </a:r>
          </a:p>
        </p:txBody>
      </p:sp>
      <p:pic>
        <p:nvPicPr>
          <p:cNvPr id="19460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489858" y="2302326"/>
            <a:ext cx="7511142" cy="44740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Emlékszel még arra, hogy mi történt Jézussal nagypénteken? Szenvedett értünk, emberekért és vállalta a halált. De vajon mi történt utána?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Nyomozz a feladatban található információk segítségével!</a:t>
            </a: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Gyűjtsd össze az összes nyomot!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146956"/>
            <a:ext cx="4033157" cy="318712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19328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1975757" y="179614"/>
            <a:ext cx="10216244" cy="6400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hu-H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hu-H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 történt Jézussal húsvét hajnalban?</a:t>
            </a:r>
            <a:endParaRPr lang="hu-H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Nagypénteken sírboltba helyezték el Jézus testét</a:t>
            </a:r>
            <a:r>
              <a:rPr lang="hu-H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Majd a zsidók szombatja következett. A tanítványok vártak és nem tudták, hogy mi lesz velük ezután. Aztán elmúlt a szombat és két asszony elindult Jézus sírjához. Mi történt velük? Milyen meglepő dolgot találtak ott? Megtudhatod, ha elolvasod az alábbi részletet a Bibliádból! Olvasás közben figyelj a történetben lévő érzésekre! </a:t>
            </a:r>
          </a:p>
          <a:p>
            <a:pPr algn="ctr">
              <a:defRPr/>
            </a:pPr>
            <a:r>
              <a:rPr lang="hu-HU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Máté evangéliuma 28,1-10</a:t>
            </a:r>
            <a:endParaRPr lang="hu-HU" sz="40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 nincs Bibliád, </a:t>
            </a:r>
            <a:r>
              <a:rPr lang="hu-H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kattints</a:t>
            </a:r>
            <a:r>
              <a:rPr lang="hu-H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az igehelyre!)</a:t>
            </a:r>
            <a:endParaRPr lang="hu-HU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dirty="0">
                <a:latin typeface="Times New Roman" pitchFamily="18" charset="0"/>
                <a:cs typeface="Times New Roman" pitchFamily="18" charset="0"/>
              </a:rPr>
            </a:b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ép 1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614"/>
            <a:ext cx="1779814" cy="174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9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1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98"/>
            <a:ext cx="1779814" cy="174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179614" y="2045641"/>
            <a:ext cx="1113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endParaRPr lang="hu-HU" sz="28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69472" y="1805327"/>
            <a:ext cx="110381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Jézus  egy  másik  bibliai  Igében  a  földbe  vetett  búzaszemhez  hasonlítja  halálát  és  feltámadását.  (János  12,24)  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Nem véletlenül! A  búzaszemet </a:t>
            </a:r>
            <a:r>
              <a:rPr lang="hu-H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 kell vetni, „meg kell halnia” ahhoz, hogy kikeljen, és sokszoros termést </a:t>
            </a:r>
            <a:r>
              <a:rPr lang="hu-H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hozzon</a:t>
            </a:r>
            <a:r>
              <a:rPr lang="hu-H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egy elvetett szemből sok új </a:t>
            </a:r>
            <a:r>
              <a:rPr lang="hu-H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lesz.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Jézus  </a:t>
            </a:r>
            <a:r>
              <a:rPr lang="hu-H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azért  halt  meg,  hogy  feltámadása  által  sokaknak  új  élete  lehessen.  </a:t>
            </a:r>
            <a:endParaRPr lang="hu-HU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Ezért  </a:t>
            </a:r>
            <a:r>
              <a:rPr lang="hu-H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keresztyén  ember  számára  a  húsvét  </a:t>
            </a:r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ünnepének  </a:t>
            </a:r>
            <a:r>
              <a:rPr lang="hu-H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legfontosabb  üzenete  az,  hogy  Jézus </a:t>
            </a:r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feltámadt.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Jézus </a:t>
            </a:r>
            <a:r>
              <a:rPr lang="hu-H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él és mindazoknak, akik 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hisznek </a:t>
            </a:r>
            <a:r>
              <a:rPr lang="hu-H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benne, örök életet ajándékoz.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269671" y="300075"/>
            <a:ext cx="7217229" cy="9797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Feltámadt az Úr! Jézus él!  </a:t>
            </a:r>
            <a:endParaRPr lang="hu-HU" sz="3600" dirty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1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98"/>
            <a:ext cx="1779814" cy="174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179614" y="2045641"/>
            <a:ext cx="1113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endParaRPr lang="hu-HU" sz="2800" dirty="0" smtClean="0"/>
          </a:p>
        </p:txBody>
      </p:sp>
      <p:sp>
        <p:nvSpPr>
          <p:cNvPr id="5" name="Lekerekített téglalap 4"/>
          <p:cNvSpPr/>
          <p:nvPr/>
        </p:nvSpPr>
        <p:spPr>
          <a:xfrm>
            <a:off x="2269671" y="300074"/>
            <a:ext cx="8360229" cy="11368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Feltámadt az Úr! Jézus él!  </a:t>
            </a:r>
            <a:endParaRPr lang="hu-HU" sz="3600" dirty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79614" y="2045642"/>
            <a:ext cx="111360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Jézus halálával és feltámadásával győzött a bűn és a halál fölött. Ez a győzelem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nekünk a következőket jelenti:</a:t>
            </a:r>
          </a:p>
          <a:p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Benne hiszünk, Isten megbocsát és úgy tekint ránk, mintha bűntelen, igaz emberek lennénk. </a:t>
            </a: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a mi halálunk sem végleges, minket is feltámaszt a halálból, örök életet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ajándékoz.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segít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abban, hogy változzunk, megújuljunk. Egy új élet lehetőségét adja a számunkra. </a:t>
            </a:r>
          </a:p>
        </p:txBody>
      </p:sp>
    </p:spTree>
    <p:extLst>
      <p:ext uri="{BB962C8B-B14F-4D97-AF65-F5344CB8AC3E}">
        <p14:creationId xmlns:p14="http://schemas.microsoft.com/office/powerpoint/2010/main" val="9411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41" y="146991"/>
            <a:ext cx="2161598" cy="2160000"/>
          </a:xfrm>
          <a:prstGeom prst="rect">
            <a:avLst/>
          </a:prstGeom>
        </p:spPr>
      </p:pic>
      <p:sp>
        <p:nvSpPr>
          <p:cNvPr id="3" name="Lekerekített téglalap 2"/>
          <p:cNvSpPr/>
          <p:nvPr/>
        </p:nvSpPr>
        <p:spPr>
          <a:xfrm>
            <a:off x="2358939" y="1624083"/>
            <a:ext cx="9495604" cy="508695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Az asszonyok félelemmel érkeztek, és örömteli szívvel, boldogan futottak el a sírtól. </a:t>
            </a:r>
            <a:endParaRPr lang="hu-HU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Azért</a:t>
            </a: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hogy elújságolják: </a:t>
            </a: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Jézus </a:t>
            </a: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él! (Hallgasd meg a dalt!) </a:t>
            </a:r>
            <a:endParaRPr lang="hu-HU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Neked is lehet ilyen boldog és örömteli húsvétod! Jézus él és velünk van ma is!</a:t>
            </a:r>
          </a:p>
          <a:p>
            <a:pPr algn="ctr"/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 is átadhatod ezt az üzenetet! </a:t>
            </a:r>
            <a:endParaRPr lang="hu-HU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Kinek </a:t>
            </a: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mesélnél róla?</a:t>
            </a:r>
            <a:endParaRPr lang="hu-H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19087" y="4283302"/>
            <a:ext cx="10882313" cy="2574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Olvasd </a:t>
            </a:r>
            <a:r>
              <a:rPr lang="hu-H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 Isten </a:t>
            </a: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üzenetét és ízlelgesd magadban! Mit jelent ez a számodra?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Készíts egy húsvéti képeslapot (rajzolhatsz, festhetsz, ragaszthatsz rá szabadon) és írd rá ezt az Igét!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hu-H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 tovább az Igét valakinek!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hu-H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évtábla 2"/>
          <p:cNvSpPr/>
          <p:nvPr/>
        </p:nvSpPr>
        <p:spPr>
          <a:xfrm>
            <a:off x="2596243" y="0"/>
            <a:ext cx="9465128" cy="4283302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Jézus mondja: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„Én </a:t>
            </a:r>
            <a:r>
              <a:rPr lang="hu-H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vagyok a feltámadás és az élet, </a:t>
            </a:r>
            <a:endParaRPr lang="hu-H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aki </a:t>
            </a:r>
            <a:r>
              <a:rPr lang="hu-H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hisz énbennem, ha meghal is, </a:t>
            </a: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él;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és aki él, és hisz </a:t>
            </a:r>
            <a:r>
              <a:rPr lang="hu-H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énbennem</a:t>
            </a:r>
            <a:r>
              <a:rPr lang="hu-H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az nem hal meg soha. Hiszed-e ezt</a:t>
            </a: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János evangéliuma 11,25-26 </a:t>
            </a:r>
            <a:endParaRPr lang="hu-H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8" y="457788"/>
            <a:ext cx="2154702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1499</TotalTime>
  <Words>563</Words>
  <Application>Microsoft Office PowerPoint</Application>
  <PresentationFormat>Egyéni</PresentationFormat>
  <Paragraphs>75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Nagyvárosi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Sarkad-Újteleki Református Egyházközség</cp:lastModifiedBy>
  <cp:revision>194</cp:revision>
  <dcterms:created xsi:type="dcterms:W3CDTF">2020-03-16T06:58:02Z</dcterms:created>
  <dcterms:modified xsi:type="dcterms:W3CDTF">2020-04-06T13:19:58Z</dcterms:modified>
</cp:coreProperties>
</file>