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30" r:id="rId2"/>
  </p:sldMasterIdLst>
  <p:sldIdLst>
    <p:sldId id="302" r:id="rId3"/>
    <p:sldId id="303" r:id="rId4"/>
    <p:sldId id="323" r:id="rId5"/>
    <p:sldId id="322" r:id="rId6"/>
    <p:sldId id="304" r:id="rId7"/>
    <p:sldId id="306" r:id="rId8"/>
    <p:sldId id="320" r:id="rId9"/>
    <p:sldId id="319" r:id="rId10"/>
    <p:sldId id="316" r:id="rId11"/>
    <p:sldId id="324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B051"/>
    <a:srgbClr val="FDFAE2"/>
    <a:srgbClr val="AE2E51"/>
    <a:srgbClr val="F7D097"/>
    <a:srgbClr val="CAE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-134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883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296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4526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6682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5860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5693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703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6789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60827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7183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80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51876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736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35151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71662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82469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533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62473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76440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21199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25666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280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0629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75298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531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78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028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850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864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772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8041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539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39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2020. 03. 30.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654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oundcloud.com/reformatusegyhaz/istennek-barany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HGYPFO-lH4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kxvVNfQjCk#action=share" TargetMode="External"/><Relationship Id="rId2" Type="http://schemas.openxmlformats.org/officeDocument/2006/relationships/hyperlink" Target="https://www.youtube.com/watch?v=HGYPFO-lH4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CAEBFB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800" dirty="0" smtClean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Készülődés </a:t>
            </a:r>
            <a:r>
              <a:rPr lang="hu-HU" sz="4800" dirty="0" smtClean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húsvétra</a:t>
            </a:r>
            <a:r>
              <a:rPr lang="hu-HU" sz="4800" dirty="0" smtClean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4800" dirty="0" smtClean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Miért </a:t>
            </a:r>
            <a:r>
              <a:rPr lang="hu-HU" sz="4800" dirty="0" smtClean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jött el Jézus?</a:t>
            </a:r>
            <a:endParaRPr kumimoji="0" lang="hu-HU" sz="4800" b="0" i="0" u="none" strike="noStrike" kern="1200" cap="none" spc="0" normalizeH="0" baseline="0" noProof="0" dirty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llipszis 9"/>
          <p:cNvSpPr/>
          <p:nvPr/>
        </p:nvSpPr>
        <p:spPr>
          <a:xfrm>
            <a:off x="335746" y="1110343"/>
            <a:ext cx="2949619" cy="2885155"/>
          </a:xfrm>
          <a:prstGeom prst="ellipse">
            <a:avLst/>
          </a:prstGeom>
          <a:solidFill>
            <a:srgbClr val="F7D0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DIGITÁLIS HITTANÓRA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3698543" y="1110343"/>
            <a:ext cx="7845757" cy="4955203"/>
          </a:xfrm>
          <a:prstGeom prst="rect">
            <a:avLst/>
          </a:prstGeom>
          <a:noFill/>
          <a:ln w="47625">
            <a:gradFill>
              <a:gsLst>
                <a:gs pos="0">
                  <a:srgbClr val="AE2E5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Kedves Hittanosom!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Isten hozott! Áldás,</a:t>
            </a:r>
            <a:r>
              <a:rPr kumimoji="0" lang="hu-HU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békesség! </a:t>
            </a:r>
            <a:endParaRPr kumimoji="0" lang="hu-H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 digitális hittanórán </a:t>
            </a:r>
            <a:r>
              <a:rPr kumimoji="0" lang="hu-H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szükség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lesz </a:t>
            </a:r>
            <a:r>
              <a:rPr kumimoji="0" lang="hu-HU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az alábbiakra: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Internet kapcsolat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Hangszóró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Üres lap és ceruzák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u-HU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u-HU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Indítsd</a:t>
            </a:r>
            <a:r>
              <a:rPr lang="hu-H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 a diavetítést, mert így tudsz a linkekre rákattintani!</a:t>
            </a:r>
            <a:endParaRPr kumimoji="0" lang="hu-H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0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11756" y="221835"/>
            <a:ext cx="2123230" cy="1834119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6096000" y="5960218"/>
            <a:ext cx="6096000" cy="769441"/>
          </a:xfrm>
          <a:prstGeom prst="rect">
            <a:avLst/>
          </a:prstGeom>
          <a:ln w="50800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0" i="0" u="none" strike="noStrike" kern="1200" cap="none" spc="0" normalizeH="0" baseline="0" noProof="0" dirty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hu-H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Áldás</a:t>
            </a:r>
            <a:r>
              <a:rPr kumimoji="0" lang="hu-HU" sz="4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békesség!</a:t>
            </a:r>
          </a:p>
        </p:txBody>
      </p:sp>
      <p:sp>
        <p:nvSpPr>
          <p:cNvPr id="2" name="Ellipszis 1"/>
          <p:cNvSpPr/>
          <p:nvPr/>
        </p:nvSpPr>
        <p:spPr>
          <a:xfrm>
            <a:off x="211756" y="2233022"/>
            <a:ext cx="2906486" cy="25573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146442" y="2801941"/>
            <a:ext cx="3037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Kedves Hittanos!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Várunk a következő digitális hittanórára!</a:t>
            </a:r>
          </a:p>
        </p:txBody>
      </p:sp>
      <p:sp>
        <p:nvSpPr>
          <p:cNvPr id="8" name="Tekercs vízszintesen 7"/>
          <p:cNvSpPr/>
          <p:nvPr/>
        </p:nvSpPr>
        <p:spPr>
          <a:xfrm>
            <a:off x="3220279" y="136108"/>
            <a:ext cx="8523797" cy="6531996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 algn="ctr">
            <a:solidFill>
              <a:srgbClr val="A5301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/>
            <a:r>
              <a:rPr kumimoji="0" lang="hu-HU" sz="2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Hallgasd meg,</a:t>
            </a:r>
            <a:r>
              <a:rPr kumimoji="0" lang="hu-HU" sz="26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és ha tudod, </a:t>
            </a:r>
          </a:p>
          <a:p>
            <a:pPr lvl="0" algn="ctr"/>
            <a:r>
              <a:rPr kumimoji="0" lang="hu-HU" sz="26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énekeld te is ezt az imádságot!</a:t>
            </a:r>
          </a:p>
          <a:p>
            <a:pPr lvl="0" algn="ctr"/>
            <a:endParaRPr lang="hu-HU" kern="0" baseline="0" dirty="0">
              <a:solidFill>
                <a:sysClr val="windowText" lastClr="000000"/>
              </a:solidFill>
              <a:latin typeface="Times New Roman" pitchFamily="18" charset="0"/>
              <a:ea typeface="Cambria" pitchFamily="18" charset="0"/>
              <a:cs typeface="Times New Roman" pitchFamily="18" charset="0"/>
            </a:endParaRPr>
          </a:p>
          <a:p>
            <a:pPr algn="ctr"/>
            <a:r>
              <a:rPr lang="hu-HU" sz="2600" kern="0" dirty="0" smtClean="0">
                <a:solidFill>
                  <a:sysClr val="windowText" lastClr="000000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  <a:hlinkClick r:id="rId3"/>
              </a:rPr>
              <a:t>Istennek Báránya, ki bűnünket elveszed</a:t>
            </a:r>
            <a:endParaRPr lang="hu-HU" sz="2600" kern="0" dirty="0" smtClean="0">
              <a:solidFill>
                <a:sysClr val="windowText" lastClr="000000"/>
              </a:solidFill>
              <a:latin typeface="Times New Roman" pitchFamily="18" charset="0"/>
              <a:ea typeface="Cambria" pitchFamily="18" charset="0"/>
              <a:cs typeface="Times New Roman" pitchFamily="18" charset="0"/>
            </a:endParaRPr>
          </a:p>
          <a:p>
            <a:pPr algn="ctr"/>
            <a:endParaRPr lang="hu-HU" kern="0" dirty="0">
              <a:solidFill>
                <a:sysClr val="windowText" lastClr="000000"/>
              </a:solidFill>
              <a:latin typeface="Times New Roman" pitchFamily="18" charset="0"/>
              <a:ea typeface="Cambria" pitchFamily="18" charset="0"/>
              <a:cs typeface="Times New Roman" pitchFamily="18" charset="0"/>
            </a:endParaRPr>
          </a:p>
          <a:p>
            <a:pPr algn="ctr"/>
            <a:r>
              <a:rPr lang="hu-HU" sz="2600" kern="0" dirty="0" smtClean="0">
                <a:solidFill>
                  <a:sysClr val="windowText" lastClr="000000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Istennek Báránya, ki bűnünket elveszed: </a:t>
            </a:r>
          </a:p>
          <a:p>
            <a:pPr algn="ctr"/>
            <a:r>
              <a:rPr lang="hu-HU" sz="2600" kern="0" dirty="0" smtClean="0">
                <a:solidFill>
                  <a:sysClr val="windowText" lastClr="000000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irgalmazz nékünk!</a:t>
            </a:r>
          </a:p>
          <a:p>
            <a:pPr algn="ctr"/>
            <a:r>
              <a:rPr lang="hu-HU" sz="2600" kern="0" dirty="0">
                <a:solidFill>
                  <a:sysClr val="windowText" lastClr="000000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Istennek Báránya, ki bűnünket elveszed: </a:t>
            </a:r>
          </a:p>
          <a:p>
            <a:pPr algn="ctr"/>
            <a:r>
              <a:rPr lang="hu-HU" sz="2600" kern="0" dirty="0">
                <a:solidFill>
                  <a:sysClr val="windowText" lastClr="000000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irgalmazz nékünk!</a:t>
            </a:r>
          </a:p>
          <a:p>
            <a:pPr algn="ctr"/>
            <a:r>
              <a:rPr lang="hu-HU" sz="2600" kern="0" dirty="0">
                <a:solidFill>
                  <a:sysClr val="windowText" lastClr="000000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Istennek Báránya, ki bűnünket elveszed: </a:t>
            </a:r>
          </a:p>
          <a:p>
            <a:pPr lvl="0" algn="ctr"/>
            <a:r>
              <a:rPr kumimoji="0" lang="hu-HU" sz="2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Add ránk</a:t>
            </a:r>
            <a:r>
              <a:rPr kumimoji="0" lang="hu-HU" sz="26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békességed!</a:t>
            </a:r>
          </a:p>
          <a:p>
            <a:pPr lvl="0" algn="ctr"/>
            <a:r>
              <a:rPr lang="hu-HU" sz="2600" kern="0" baseline="0" dirty="0" smtClean="0">
                <a:solidFill>
                  <a:sysClr val="windowText" lastClr="000000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Ámen,</a:t>
            </a:r>
            <a:r>
              <a:rPr lang="hu-HU" sz="2600" kern="0" dirty="0" smtClean="0">
                <a:solidFill>
                  <a:sysClr val="windowText" lastClr="000000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hu-HU" sz="2600" kern="0" dirty="0" err="1" smtClean="0">
                <a:solidFill>
                  <a:sysClr val="windowText" lastClr="000000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ámen</a:t>
            </a:r>
            <a:r>
              <a:rPr lang="hu-HU" sz="2600" kern="0" dirty="0" smtClean="0">
                <a:solidFill>
                  <a:sysClr val="windowText" lastClr="000000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.</a:t>
            </a:r>
            <a:endParaRPr kumimoji="0" lang="hu-HU" sz="2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31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96640" y="137178"/>
            <a:ext cx="2122491" cy="1945844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2490067" y="258910"/>
            <a:ext cx="97019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Kezdd a digitális hittanórát </a:t>
            </a: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imádsággal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!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kercs vízszintesen 6"/>
          <p:cNvSpPr/>
          <p:nvPr/>
        </p:nvSpPr>
        <p:spPr>
          <a:xfrm>
            <a:off x="2490067" y="866692"/>
            <a:ext cx="9331901" cy="5991308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Mi Atyánk, aki a mennyekben vagy,</a:t>
            </a:r>
          </a:p>
          <a:p>
            <a:pPr algn="ctr"/>
            <a:r>
              <a:rPr lang="hu-HU" sz="2400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szenteltessék meg a te neved, </a:t>
            </a:r>
            <a:br>
              <a:rPr lang="hu-HU" sz="2400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</a:br>
            <a:r>
              <a:rPr lang="hu-HU" sz="2400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jöjjön el a te országod, legyen meg a te akaratod, </a:t>
            </a:r>
            <a:br>
              <a:rPr lang="hu-HU" sz="2400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</a:br>
            <a:r>
              <a:rPr lang="hu-HU" sz="2400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amint a mennyben, úgy a földön is;</a:t>
            </a:r>
          </a:p>
          <a:p>
            <a:pPr algn="ctr"/>
            <a:r>
              <a:rPr lang="hu-HU" sz="2400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mindennapi kenyerünket add meg nekünk ma,</a:t>
            </a:r>
          </a:p>
          <a:p>
            <a:pPr algn="ctr"/>
            <a:r>
              <a:rPr lang="hu-HU" sz="2400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és bocsásd meg vétkeinket, </a:t>
            </a:r>
            <a:br>
              <a:rPr lang="hu-HU" sz="2400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</a:br>
            <a:r>
              <a:rPr lang="hu-HU" sz="2400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miképpen mi is megbocsátunk az ellenünk vétkezőknek; </a:t>
            </a:r>
          </a:p>
          <a:p>
            <a:pPr algn="ctr"/>
            <a:r>
              <a:rPr lang="hu-HU" sz="2400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és ne </a:t>
            </a:r>
            <a:r>
              <a:rPr lang="hu-HU" sz="2400" dirty="0" err="1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vígy</a:t>
            </a:r>
            <a:r>
              <a:rPr lang="hu-HU" sz="2400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minket kísértésbe, </a:t>
            </a:r>
            <a:br>
              <a:rPr lang="hu-HU" sz="2400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</a:br>
            <a:r>
              <a:rPr lang="hu-HU" sz="2400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de szabadíts meg a gonosztól; </a:t>
            </a:r>
          </a:p>
          <a:p>
            <a:pPr algn="ctr"/>
            <a:r>
              <a:rPr lang="hu-HU" sz="2400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mert tied az ország, a hatalom </a:t>
            </a:r>
            <a:br>
              <a:rPr lang="hu-HU" sz="2400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</a:br>
            <a:r>
              <a:rPr lang="hu-HU" sz="2400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és a dicsőség, mindörökké.</a:t>
            </a:r>
          </a:p>
          <a:p>
            <a:pPr algn="ctr"/>
            <a:r>
              <a:rPr lang="hu-HU" sz="2400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Ámen </a:t>
            </a:r>
            <a:endParaRPr lang="hu-HU" sz="2400" dirty="0">
              <a:solidFill>
                <a:schemeClr val="tx1"/>
              </a:solidFill>
              <a:latin typeface="Times New Roman" pitchFamily="18" charset="0"/>
              <a:ea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66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7D097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ullám 7"/>
          <p:cNvSpPr/>
          <p:nvPr/>
        </p:nvSpPr>
        <p:spPr>
          <a:xfrm>
            <a:off x="2418522" y="1207935"/>
            <a:ext cx="8809628" cy="5425974"/>
          </a:xfrm>
          <a:prstGeom prst="wav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hu-HU" sz="2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Hogy vagy ma? Milyen volt az elmúlt heted? És az elmúlt napjaid?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hu-HU" sz="2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Van-e, amit szívesen elmesélnél a Hittanoktatódnak? 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hu-HU" sz="2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Van-e, amit kérnél tőle, hogy imádkozzon érted! Ha igen, akkor írd meg neki üzenetben vagy e-mailben!</a:t>
            </a:r>
            <a:endParaRPr lang="hu-HU" sz="2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Kép 1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76139" y="591875"/>
            <a:ext cx="2070821" cy="188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34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3537499" y="761699"/>
            <a:ext cx="8144985" cy="53528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Húsvét felé közeledünk. </a:t>
            </a:r>
            <a:endParaRPr lang="hu-HU" sz="30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Hoztam </a:t>
            </a:r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ma Neked egy éneket, ami arról szól, </a:t>
            </a:r>
            <a:endParaRPr lang="hu-HU" sz="30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hogy </a:t>
            </a:r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mit tett Jézus húsvétkor. </a:t>
            </a:r>
          </a:p>
          <a:p>
            <a:pPr algn="ctr"/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Jézust úgy is szoktuk nevezni, hogy Ő az Isten Báránya. Róla szól ez a dal.</a:t>
            </a:r>
          </a:p>
          <a:p>
            <a:pPr algn="ctr"/>
            <a:endParaRPr lang="hu-HU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ctr"/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Kattints IDE és hallgasd meg! </a:t>
            </a:r>
            <a:endParaRPr lang="hu-HU" sz="30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3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következő dián olvashatod a szövegét!</a:t>
            </a:r>
            <a:endParaRPr lang="hu-HU" sz="3000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Milyen </a:t>
            </a:r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érzéseket fejez ki </a:t>
            </a:r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számodra a dal? </a:t>
            </a:r>
          </a:p>
          <a:p>
            <a:pPr algn="ctr"/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Írd </a:t>
            </a:r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fel magadnak őket! </a:t>
            </a:r>
            <a:endParaRPr lang="hu-HU" sz="30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1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964" y="1498681"/>
            <a:ext cx="1984294" cy="193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85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7D097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44" y="151075"/>
            <a:ext cx="1159601" cy="1129085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840190" y="1425336"/>
            <a:ext cx="36947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Győzött a Bárány, </a:t>
            </a:r>
            <a:endParaRPr lang="hu-HU" dirty="0" smtClean="0"/>
          </a:p>
          <a:p>
            <a:r>
              <a:rPr lang="hu-HU" dirty="0" smtClean="0"/>
              <a:t>már </a:t>
            </a:r>
            <a:r>
              <a:rPr lang="hu-HU" dirty="0"/>
              <a:t>győzött a Bárány!</a:t>
            </a:r>
          </a:p>
          <a:p>
            <a:r>
              <a:rPr lang="hu-HU" dirty="0"/>
              <a:t>A harc nem dúl, </a:t>
            </a:r>
            <a:endParaRPr lang="hu-HU" dirty="0" smtClean="0"/>
          </a:p>
          <a:p>
            <a:r>
              <a:rPr lang="hu-HU" dirty="0" smtClean="0"/>
              <a:t>minden </a:t>
            </a:r>
            <a:r>
              <a:rPr lang="hu-HU" dirty="0"/>
              <a:t>csata elhalkul,</a:t>
            </a:r>
          </a:p>
          <a:p>
            <a:r>
              <a:rPr lang="hu-HU" dirty="0"/>
              <a:t>mert már győzött a Bárány!</a:t>
            </a:r>
          </a:p>
          <a:p>
            <a:r>
              <a:rPr lang="hu-HU" dirty="0"/>
              <a:t> </a:t>
            </a:r>
          </a:p>
          <a:p>
            <a:r>
              <a:rPr lang="hu-HU" dirty="0"/>
              <a:t>A sír is üres már,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sír is üres már!</a:t>
            </a:r>
          </a:p>
          <a:p>
            <a:r>
              <a:rPr lang="hu-HU" dirty="0"/>
              <a:t>Mert feltámadt,</a:t>
            </a:r>
          </a:p>
          <a:p>
            <a:r>
              <a:rPr lang="hu-HU" dirty="0"/>
              <a:t>híre eljutott hozzánk!</a:t>
            </a:r>
          </a:p>
          <a:p>
            <a:r>
              <a:rPr lang="hu-HU" dirty="0"/>
              <a:t>A sír is üres már!</a:t>
            </a:r>
          </a:p>
          <a:p>
            <a:r>
              <a:rPr lang="hu-HU" dirty="0"/>
              <a:t> </a:t>
            </a:r>
          </a:p>
          <a:p>
            <a:r>
              <a:rPr lang="hu-HU" i="1" dirty="0" err="1"/>
              <a:t>Refr</a:t>
            </a:r>
            <a:r>
              <a:rPr lang="hu-HU" i="1" dirty="0"/>
              <a:t>.: </a:t>
            </a:r>
            <a:r>
              <a:rPr lang="hu-HU" dirty="0"/>
              <a:t>Isten Bárányát áldom én,</a:t>
            </a:r>
          </a:p>
          <a:p>
            <a:r>
              <a:rPr lang="hu-HU" dirty="0"/>
              <a:t>legyen minden dicsőség Övé!</a:t>
            </a:r>
          </a:p>
          <a:p>
            <a:r>
              <a:rPr lang="hu-HU" dirty="0"/>
              <a:t>Isten Bárányát áldom én,</a:t>
            </a:r>
          </a:p>
          <a:p>
            <a:r>
              <a:rPr lang="hu-HU" dirty="0"/>
              <a:t>legyen minden dicsőség Övé!</a:t>
            </a:r>
          </a:p>
          <a:p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4534894" y="1425336"/>
            <a:ext cx="36549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Most Isten jobbján ül,</a:t>
            </a:r>
          </a:p>
          <a:p>
            <a:r>
              <a:rPr lang="hu-HU" dirty="0"/>
              <a:t>Most Isten jobbján ül!</a:t>
            </a:r>
          </a:p>
          <a:p>
            <a:r>
              <a:rPr lang="hu-HU" dirty="0"/>
              <a:t>Ő Pártfogónk, </a:t>
            </a:r>
            <a:endParaRPr lang="hu-HU" dirty="0"/>
          </a:p>
          <a:p>
            <a:r>
              <a:rPr lang="hu-HU" dirty="0" smtClean="0"/>
              <a:t>aki </a:t>
            </a:r>
            <a:r>
              <a:rPr lang="hu-HU" dirty="0"/>
              <a:t>közben jár értünk!</a:t>
            </a:r>
          </a:p>
          <a:p>
            <a:r>
              <a:rPr lang="hu-HU" dirty="0"/>
              <a:t>Most Isten jobbján ül!</a:t>
            </a:r>
          </a:p>
          <a:p>
            <a:r>
              <a:rPr lang="hu-HU" dirty="0"/>
              <a:t> </a:t>
            </a:r>
          </a:p>
          <a:p>
            <a:r>
              <a:rPr lang="hu-HU" dirty="0"/>
              <a:t>Az asztal készen áll,</a:t>
            </a:r>
          </a:p>
          <a:p>
            <a:r>
              <a:rPr lang="hu-HU" dirty="0"/>
              <a:t>Az asztal készen áll!</a:t>
            </a:r>
          </a:p>
          <a:p>
            <a:r>
              <a:rPr lang="hu-HU" dirty="0"/>
              <a:t>A bor és a kenyér,</a:t>
            </a:r>
          </a:p>
          <a:p>
            <a:r>
              <a:rPr lang="hu-HU" dirty="0"/>
              <a:t>Megtört test és kifolyt vér!</a:t>
            </a:r>
          </a:p>
          <a:p>
            <a:r>
              <a:rPr lang="hu-HU" dirty="0"/>
              <a:t>Az asztal készen áll!</a:t>
            </a:r>
          </a:p>
          <a:p>
            <a:r>
              <a:rPr lang="hu-HU" dirty="0"/>
              <a:t> </a:t>
            </a:r>
          </a:p>
          <a:p>
            <a:r>
              <a:rPr lang="hu-HU" i="1" dirty="0" err="1"/>
              <a:t>Refr</a:t>
            </a:r>
            <a:r>
              <a:rPr lang="hu-HU" i="1" dirty="0"/>
              <a:t>.: </a:t>
            </a:r>
            <a:r>
              <a:rPr lang="hu-HU" dirty="0"/>
              <a:t>Isten Bárányát áldom én,</a:t>
            </a:r>
          </a:p>
          <a:p>
            <a:r>
              <a:rPr lang="hu-HU" dirty="0"/>
              <a:t>legyen minden dicsőség Övé!</a:t>
            </a:r>
          </a:p>
          <a:p>
            <a:r>
              <a:rPr lang="hu-HU" dirty="0"/>
              <a:t>Isten Bárányát áldom én,</a:t>
            </a:r>
          </a:p>
          <a:p>
            <a:r>
              <a:rPr lang="hu-HU" dirty="0"/>
              <a:t>legyen minden dicsőség Övé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8272006" y="1425336"/>
            <a:ext cx="39120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Eljön majd a nap,</a:t>
            </a:r>
          </a:p>
          <a:p>
            <a:r>
              <a:rPr lang="hu-HU" dirty="0"/>
              <a:t>Eljön majd a nap!</a:t>
            </a:r>
          </a:p>
          <a:p>
            <a:r>
              <a:rPr lang="hu-HU" dirty="0"/>
              <a:t>Mikor arcunkról </a:t>
            </a:r>
            <a:endParaRPr lang="hu-HU" dirty="0" smtClean="0"/>
          </a:p>
          <a:p>
            <a:r>
              <a:rPr lang="hu-HU" dirty="0" smtClean="0"/>
              <a:t>minden </a:t>
            </a:r>
            <a:r>
              <a:rPr lang="hu-HU" dirty="0"/>
              <a:t>könnyet felszárít!</a:t>
            </a:r>
          </a:p>
          <a:p>
            <a:r>
              <a:rPr lang="hu-HU" dirty="0"/>
              <a:t>Igen, eljön majd a nap!</a:t>
            </a:r>
          </a:p>
          <a:p>
            <a:r>
              <a:rPr lang="hu-HU" dirty="0"/>
              <a:t> </a:t>
            </a:r>
          </a:p>
          <a:p>
            <a:r>
              <a:rPr lang="hu-HU" dirty="0"/>
              <a:t>Győzött a Bárány, </a:t>
            </a:r>
            <a:endParaRPr lang="hu-HU" dirty="0" smtClean="0"/>
          </a:p>
          <a:p>
            <a:r>
              <a:rPr lang="hu-HU" dirty="0" smtClean="0"/>
              <a:t>már </a:t>
            </a:r>
            <a:r>
              <a:rPr lang="hu-HU" dirty="0"/>
              <a:t>győzött a Bárány!</a:t>
            </a:r>
          </a:p>
          <a:p>
            <a:r>
              <a:rPr lang="hu-HU" dirty="0"/>
              <a:t>A harc nem dúl, </a:t>
            </a:r>
            <a:endParaRPr lang="hu-HU" dirty="0" smtClean="0"/>
          </a:p>
          <a:p>
            <a:r>
              <a:rPr lang="hu-HU" dirty="0" smtClean="0"/>
              <a:t>minden </a:t>
            </a:r>
            <a:r>
              <a:rPr lang="hu-HU" dirty="0"/>
              <a:t>csata elhalkul,</a:t>
            </a:r>
          </a:p>
          <a:p>
            <a:r>
              <a:rPr lang="hu-HU" dirty="0"/>
              <a:t>mert már győzött a Bárány!</a:t>
            </a:r>
          </a:p>
          <a:p>
            <a:r>
              <a:rPr lang="hu-HU" dirty="0"/>
              <a:t> </a:t>
            </a:r>
          </a:p>
          <a:p>
            <a:r>
              <a:rPr lang="hu-HU" i="1" dirty="0" err="1"/>
              <a:t>Refr</a:t>
            </a:r>
            <a:r>
              <a:rPr lang="hu-HU" i="1" dirty="0"/>
              <a:t>.: </a:t>
            </a:r>
            <a:r>
              <a:rPr lang="hu-HU" dirty="0"/>
              <a:t>Isten Bárányát áldom én,</a:t>
            </a:r>
          </a:p>
          <a:p>
            <a:r>
              <a:rPr lang="hu-HU" dirty="0"/>
              <a:t>legyen minden dicsőség Övé!</a:t>
            </a:r>
          </a:p>
          <a:p>
            <a:r>
              <a:rPr lang="hu-HU" dirty="0"/>
              <a:t>Isten Bárányát áldom én,</a:t>
            </a:r>
          </a:p>
          <a:p>
            <a:r>
              <a:rPr lang="hu-HU" dirty="0"/>
              <a:t>legyen minden dicsőség Övé!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904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7D097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" y="179024"/>
            <a:ext cx="1835401" cy="2248366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2286000" y="1508760"/>
            <a:ext cx="8031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196850" y="380404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2483893" y="144781"/>
            <a:ext cx="9499702" cy="228261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3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Végig hallgattad </a:t>
            </a:r>
            <a:r>
              <a:rPr lang="hu-HU" sz="3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 dalt? Nagyon vidám és örvendező. Azért is, mert örülünk és emlékezünk arra, hogy Jézus az első húsvétkor legyőzte a halált és megváltást szerzett nekünk. 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126875" y="2661997"/>
            <a:ext cx="11856720" cy="3977639"/>
          </a:xfrm>
          <a:prstGeom prst="roundRect">
            <a:avLst/>
          </a:prstGeom>
          <a:gradFill>
            <a:gsLst>
              <a:gs pos="0">
                <a:srgbClr val="F7D097"/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hu-HU" sz="32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Mit jelent ez?</a:t>
            </a:r>
            <a:endParaRPr lang="hu-HU" sz="3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3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hu-HU" sz="3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győzelem valójában  </a:t>
            </a:r>
            <a:r>
              <a:rPr lang="hu-HU" sz="3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nehéz körülmények között született. Kicsit sem volt olcsó. Sokba került! Jézus fizette meg érte az árat!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Jézus helyettünk, miattunk és értünk vállalta </a:t>
            </a:r>
            <a:r>
              <a:rPr lang="hu-H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mindazt</a:t>
            </a:r>
            <a:r>
              <a:rPr lang="hu-H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amin keresztül </a:t>
            </a:r>
            <a:r>
              <a:rPr lang="hu-H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ment: a </a:t>
            </a:r>
            <a:r>
              <a:rPr lang="hu-H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szenvedést és a fájdalmas kereszthalált is.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Jézus Krisztus a </a:t>
            </a:r>
            <a:r>
              <a:rPr lang="hu-H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mi személyes </a:t>
            </a:r>
            <a:r>
              <a:rPr lang="hu-HU" sz="3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bűneinkért </a:t>
            </a:r>
            <a:r>
              <a:rPr lang="hu-H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vállalta az Isten büntetését </a:t>
            </a:r>
            <a:r>
              <a:rPr lang="hu-H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 kereszten. </a:t>
            </a:r>
            <a:r>
              <a:rPr lang="hu-H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Ezzel szerzett bűnbocsánatot nekünk.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hu-HU" sz="32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71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560863" y="213360"/>
            <a:ext cx="9524457" cy="6537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30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3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 húsvét történetét a Bibliából már ismered. </a:t>
            </a:r>
            <a:endParaRPr lang="hu-HU" sz="30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3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hu-HU" sz="3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lehet, hogy lennének kérdéseid… </a:t>
            </a:r>
          </a:p>
          <a:p>
            <a:pPr algn="ctr"/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Néhányat én is összegyűjtöttem. Nézd! </a:t>
            </a:r>
          </a:p>
          <a:p>
            <a:pPr algn="ctr"/>
            <a:endParaRPr lang="hu-HU" sz="1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Font typeface="Wingdings" panose="05000000000000000000" pitchFamily="2" charset="2"/>
              <a:buChar char="Ø"/>
            </a:pPr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Miért éppen Jézus? </a:t>
            </a:r>
          </a:p>
          <a:p>
            <a:pPr marL="514350" indent="-514350" algn="ctr">
              <a:buFont typeface="Wingdings" panose="05000000000000000000" pitchFamily="2" charset="2"/>
              <a:buChar char="Ø"/>
            </a:pPr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És miért is volt szükség a megváltásra?</a:t>
            </a:r>
          </a:p>
          <a:p>
            <a:pPr marL="514350" indent="-514350" algn="ctr">
              <a:buFont typeface="Wingdings" panose="05000000000000000000" pitchFamily="2" charset="2"/>
              <a:buChar char="Ø"/>
            </a:pPr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Mi közünk nekünk, mai embereknek ehhez?</a:t>
            </a:r>
          </a:p>
          <a:p>
            <a:pPr algn="ctr"/>
            <a:endParaRPr lang="hu-HU" sz="1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ctr"/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Kattints IDE és nézd meg ezt a videót! </a:t>
            </a:r>
            <a:endParaRPr lang="hu-HU" sz="30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1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3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Arra kérlek, hogy fogalmazd meg röviden azt, hogy számodra mi volt ebből a legérdekesebb és a legtanulságosabb! Küldd el a válaszaidat e-mailben vagy üzenetben  a Hittanoktatódnak! Ha van további kérdésed, azt is beleírhatod az üzenetedbe! </a:t>
            </a:r>
          </a:p>
          <a:p>
            <a:pPr algn="ctr"/>
            <a:endParaRPr lang="hu-HU" sz="30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1" y="213360"/>
            <a:ext cx="2286542" cy="242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53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880" y="211976"/>
            <a:ext cx="9452520" cy="6463144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370" y="211976"/>
            <a:ext cx="1835401" cy="2248366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932" y="3820801"/>
            <a:ext cx="1997393" cy="285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48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>
          <a:xfrm>
            <a:off x="6233160" y="327660"/>
            <a:ext cx="5698672" cy="37719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hu-HU" sz="3200" dirty="0" smtClean="0">
                <a:solidFill>
                  <a:schemeClr val="tx1"/>
                </a:solidFill>
              </a:rPr>
              <a:t>„Abban </a:t>
            </a:r>
            <a:r>
              <a:rPr lang="hu-HU" sz="3200" dirty="0">
                <a:solidFill>
                  <a:schemeClr val="tx1"/>
                </a:solidFill>
              </a:rPr>
              <a:t>nyilvánult meg Isten irántunk való szeretete, hogy egyszülött Fiát küldte el Isten a világba, hogy éljünk őáltala</a:t>
            </a:r>
            <a:r>
              <a:rPr lang="hu-HU" sz="3200" dirty="0" smtClean="0">
                <a:solidFill>
                  <a:schemeClr val="tx1"/>
                </a:solidFill>
              </a:rPr>
              <a:t>.” </a:t>
            </a:r>
          </a:p>
          <a:p>
            <a:pPr lvl="0" algn="ctr">
              <a:defRPr/>
            </a:pPr>
            <a:r>
              <a:rPr lang="hu-HU" sz="3200" dirty="0" smtClean="0">
                <a:solidFill>
                  <a:schemeClr val="tx1"/>
                </a:solidFill>
              </a:rPr>
              <a:t>János 1. levele 4,9 </a:t>
            </a:r>
            <a:endParaRPr kumimoji="0" lang="hu-HU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</a:endParaRPr>
          </a:p>
        </p:txBody>
      </p:sp>
      <p:sp>
        <p:nvSpPr>
          <p:cNvPr id="2" name="Ellipszis 1"/>
          <p:cNvSpPr/>
          <p:nvPr/>
        </p:nvSpPr>
        <p:spPr>
          <a:xfrm>
            <a:off x="1173480" y="2744053"/>
            <a:ext cx="5623560" cy="3748187"/>
          </a:xfrm>
          <a:prstGeom prst="ellipse">
            <a:avLst/>
          </a:prstGeom>
          <a:solidFill>
            <a:schemeClr val="bg2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hu-HU" sz="2600" dirty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Ez Isten üzenete számodra ezen a böjti héten!</a:t>
            </a:r>
          </a:p>
          <a:p>
            <a:pPr lvl="0" algn="ctr">
              <a:defRPr/>
            </a:pPr>
            <a:r>
              <a:rPr lang="hu-HU" sz="2600" dirty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Jól jegyezd meg!</a:t>
            </a:r>
          </a:p>
          <a:p>
            <a:pPr lvl="0" algn="ctr">
              <a:defRPr/>
            </a:pPr>
            <a:r>
              <a:rPr lang="hu-HU" sz="2600" dirty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Kinek tudnád átadni ezt az üzenetet? </a:t>
            </a:r>
          </a:p>
          <a:p>
            <a:pPr lvl="0" algn="ctr">
              <a:defRPr/>
            </a:pPr>
            <a:r>
              <a:rPr lang="hu-HU" sz="2600" dirty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Küldd el valakinek, </a:t>
            </a:r>
            <a:endParaRPr lang="hu-HU" sz="2600" dirty="0" smtClean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r>
              <a:rPr lang="hu-HU" sz="2600" dirty="0" smtClean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aki </a:t>
            </a:r>
            <a:r>
              <a:rPr lang="hu-HU" sz="2600" dirty="0">
                <a:ln w="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fontos neked!</a:t>
            </a:r>
            <a:endParaRPr lang="hu-HU" sz="2600" dirty="0">
              <a:ln w="0"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" y="190254"/>
            <a:ext cx="1539240" cy="15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17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7_Szála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930</TotalTime>
  <Words>561</Words>
  <Application>Microsoft Office PowerPoint</Application>
  <PresentationFormat>Egyéni</PresentationFormat>
  <Paragraphs>123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10</vt:i4>
      </vt:variant>
    </vt:vector>
  </HeadingPairs>
  <TitlesOfParts>
    <vt:vector size="12" baseType="lpstr">
      <vt:lpstr>Szálak</vt:lpstr>
      <vt:lpstr>7_Szálak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Zimányi Noémi</dc:creator>
  <cp:lastModifiedBy>Sarkad-Újteleki Református Egyházközség</cp:lastModifiedBy>
  <cp:revision>121</cp:revision>
  <dcterms:created xsi:type="dcterms:W3CDTF">2020-03-16T06:58:02Z</dcterms:created>
  <dcterms:modified xsi:type="dcterms:W3CDTF">2020-03-30T16:12:17Z</dcterms:modified>
</cp:coreProperties>
</file>