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55" r:id="rId2"/>
    <p:sldMasterId id="2147483767" r:id="rId3"/>
    <p:sldMasterId id="2147483779" r:id="rId4"/>
  </p:sldMasterIdLst>
  <p:notesMasterIdLst>
    <p:notesMasterId r:id="rId21"/>
  </p:notesMasterIdLst>
  <p:sldIdLst>
    <p:sldId id="389" r:id="rId5"/>
    <p:sldId id="390" r:id="rId6"/>
    <p:sldId id="391" r:id="rId7"/>
    <p:sldId id="374" r:id="rId8"/>
    <p:sldId id="376" r:id="rId9"/>
    <p:sldId id="379" r:id="rId10"/>
    <p:sldId id="380" r:id="rId11"/>
    <p:sldId id="381" r:id="rId12"/>
    <p:sldId id="382" r:id="rId13"/>
    <p:sldId id="384" r:id="rId14"/>
    <p:sldId id="386" r:id="rId15"/>
    <p:sldId id="385" r:id="rId16"/>
    <p:sldId id="387" r:id="rId17"/>
    <p:sldId id="388" r:id="rId18"/>
    <p:sldId id="357" r:id="rId19"/>
    <p:sldId id="392" r:id="rId20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=""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F7D097"/>
    <a:srgbClr val="F6C6ED"/>
    <a:srgbClr val="F1B051"/>
    <a:srgbClr val="AE2E51"/>
    <a:srgbClr val="A51B8B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>
        <p:scale>
          <a:sx n="91" d="100"/>
          <a:sy n="91" d="100"/>
        </p:scale>
        <p:origin x="-77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2020. 05. 18.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FA43C-7CD0-476F-9479-9BA0E1D8025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78477-50A6-4CD3-A0B5-45EB0F41966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81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DCC7A-34A9-49AA-AC9C-C70CEDB3C21D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08A8A-D35B-45D9-A2BE-0AF7EEE9877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7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38F00-DF8F-4245-9EE6-242C680CA9F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8D9097-46FF-478D-A8AD-7B434A86400F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0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43B1A-64EA-4E71-B497-4DF827958F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CB6A4-9FD7-422B-9018-603747245EE8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05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C60FA-38EE-48ED-8771-8B67405B21A0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4D16F-CF92-476A-B935-9293DE79692D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8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EB10F-ECEF-4115-95E2-DB87E9E69DF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66A2F-0CB6-4D49-91FF-C2DA7FEB33E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95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067F1-9641-4661-8CE2-E4C09572765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CA7D1-8A40-4F2E-8D20-7D17394E0BB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6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E31B7E-5F56-4253-8C41-BB7AC008ACF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D7EDD-368C-4422-89F6-7C925E097173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7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BFC40-85D5-422D-90F3-2BFCE4F33283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7A083-9F1D-4A07-AAD3-9854E9D2A71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78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AE8DF-808F-4D63-8F45-975A037C07F9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B54D-24B6-4722-A911-3EF28A747D0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9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B1934-D7B2-402C-A23B-178A912D18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4D389-DE5D-4554-B04A-394355CDF295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4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540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3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87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9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04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88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6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65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09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08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61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265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0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7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87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21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7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81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510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28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23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9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2020. 05. 18.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C888E-8510-46EE-8DFB-50527AC3FC9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1E3B-6962-4596-97E0-2AA214D940BE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2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3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>
                <a:solidFill>
                  <a:srgbClr val="50B4C8">
                    <a:alpha val="25000"/>
                  </a:srgbClr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4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ACT/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OB_5r1VaNk&amp;list=RDQOB_5r1VaNk&amp;start_radio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zRaftU7UY&amp;list=PLDymJdH3z1Ox7KK8ITLUsjgV16WwqYYkT&amp;index=6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DIGITÁLIS HITTANÓRA</a:t>
            </a:r>
          </a:p>
          <a:p>
            <a:pPr algn="ctr"/>
            <a:endParaRPr lang="hu-HU" sz="2600" b="1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ÁLDÁS, BÉKESSÉG!</a:t>
            </a:r>
          </a:p>
          <a:p>
            <a:pPr algn="ctr"/>
            <a:endParaRPr lang="hu-HU" sz="2600" b="1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7309" y="3373978"/>
            <a:ext cx="11691257" cy="2585323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mai óra témái:</a:t>
            </a:r>
          </a:p>
          <a:p>
            <a:pPr algn="ctr" eaLnBrk="1" hangingPunct="1"/>
            <a:r>
              <a:rPr lang="hu-HU" altLang="hu-H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Hiszek…</a:t>
            </a:r>
          </a:p>
          <a:p>
            <a:pPr algn="ctr" eaLnBrk="1" hangingPunct="1"/>
            <a:r>
              <a:rPr lang="hu-HU" altLang="hu-H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Jézus Krisztus visszajövetele</a:t>
            </a:r>
          </a:p>
          <a:p>
            <a:pPr algn="ctr" eaLnBrk="1" hangingPunct="1"/>
            <a:r>
              <a:rPr lang="hu-HU" altLang="hu-H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altLang="hu-HU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egyház</a:t>
            </a:r>
            <a:endParaRPr lang="hu-HU" altLang="hu-HU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126124" y="230198"/>
            <a:ext cx="2160000" cy="2160000"/>
          </a:xfrm>
          <a:prstGeom prst="rect">
            <a:avLst/>
          </a:prstGeom>
        </p:spPr>
      </p:pic>
      <p:sp>
        <p:nvSpPr>
          <p:cNvPr id="7" name="Felhő 6"/>
          <p:cNvSpPr/>
          <p:nvPr/>
        </p:nvSpPr>
        <p:spPr>
          <a:xfrm>
            <a:off x="470118" y="2779394"/>
            <a:ext cx="5946447" cy="281558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Ezt mondjuk az Apostoli Hitvallásban: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„Hiszem az egyetemes anyaszentegyházat, a szentek közösségét…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Mit jelent ez?</a:t>
            </a:r>
          </a:p>
        </p:txBody>
      </p:sp>
      <p:sp>
        <p:nvSpPr>
          <p:cNvPr id="3" name="Téglalap 2"/>
          <p:cNvSpPr/>
          <p:nvPr/>
        </p:nvSpPr>
        <p:spPr>
          <a:xfrm>
            <a:off x="2701159" y="430272"/>
            <a:ext cx="8224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„Ti azonban választott nemzetség… vagytok</a:t>
            </a:r>
            <a:r>
              <a:rPr lang="hu-HU" sz="2400" dirty="0" smtClean="0"/>
              <a:t>, </a:t>
            </a:r>
            <a:endParaRPr lang="hu-HU" sz="2400" dirty="0"/>
          </a:p>
          <a:p>
            <a:r>
              <a:rPr lang="hu-HU" sz="2400" dirty="0"/>
              <a:t>Isten tulajdonba vett népe, hogy hirdessétek nagy tetteit annak</a:t>
            </a:r>
            <a:r>
              <a:rPr lang="hu-HU" sz="2400" dirty="0" smtClean="0"/>
              <a:t>, aki </a:t>
            </a:r>
            <a:r>
              <a:rPr lang="hu-HU" sz="2400" dirty="0"/>
              <a:t>a sötétségből az ő csodálatos világosságára hívott el titeket</a:t>
            </a:r>
            <a:r>
              <a:rPr lang="hu-HU" sz="2400" dirty="0" smtClean="0"/>
              <a:t>...” 1Péter </a:t>
            </a:r>
            <a:r>
              <a:rPr lang="hu-HU" sz="2400" dirty="0"/>
              <a:t>2,9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97700" l="2901" r="100000">
                        <a14:foregroundMark x1="5038" y1="2842" x2="5038" y2="2842"/>
                        <a14:foregroundMark x1="5038" y1="2842" x2="5038" y2="2842"/>
                        <a14:foregroundMark x1="2901" y1="3789" x2="2901" y2="3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5143" y="1668518"/>
            <a:ext cx="4464762" cy="503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78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9" b="97700" l="2901" r="100000">
                        <a14:foregroundMark x1="5038" y1="2842" x2="5038" y2="2842"/>
                        <a14:foregroundMark x1="5038" y1="2842" x2="5038" y2="2842"/>
                        <a14:foregroundMark x1="2901" y1="3789" x2="2901" y2="3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787" y="1416269"/>
            <a:ext cx="4464762" cy="50373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2913018" y="103928"/>
            <a:ext cx="7944919" cy="262468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hajó egy korai keresztyén jelkép. Az egyházat szimbolizálja.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Olyan hajó, melynek Jézus Krisztus a kormányosa. </a:t>
            </a:r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Tudjuk-e rá bízni az irányítást?</a:t>
            </a:r>
          </a:p>
        </p:txBody>
      </p:sp>
      <p:sp>
        <p:nvSpPr>
          <p:cNvPr id="6" name="Felhő 5"/>
          <p:cNvSpPr/>
          <p:nvPr/>
        </p:nvSpPr>
        <p:spPr>
          <a:xfrm>
            <a:off x="4441371" y="2728611"/>
            <a:ext cx="7415349" cy="356768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Az egyházra a Biblia egy görög szót használ. Így hangzik: </a:t>
            </a:r>
            <a:r>
              <a:rPr lang="hu-HU" sz="2400" dirty="0" err="1" smtClean="0">
                <a:solidFill>
                  <a:schemeClr val="tx1"/>
                </a:solidFill>
              </a:rPr>
              <a:t>ekklészia</a:t>
            </a:r>
            <a:r>
              <a:rPr lang="hu-HU" sz="2400" dirty="0" smtClean="0">
                <a:solidFill>
                  <a:schemeClr val="tx1"/>
                </a:solidFill>
              </a:rPr>
              <a:t>. Ez azt jelenti: „</a:t>
            </a:r>
            <a:r>
              <a:rPr lang="hu-HU" sz="2400" dirty="0" err="1" smtClean="0">
                <a:solidFill>
                  <a:schemeClr val="tx1"/>
                </a:solidFill>
              </a:rPr>
              <a:t>elhívottak</a:t>
            </a:r>
            <a:r>
              <a:rPr lang="hu-HU" sz="2400" dirty="0" smtClean="0">
                <a:solidFill>
                  <a:schemeClr val="tx1"/>
                </a:solidFill>
              </a:rPr>
              <a:t>, </a:t>
            </a:r>
            <a:r>
              <a:rPr lang="hu-HU" sz="2400" dirty="0" err="1" smtClean="0">
                <a:solidFill>
                  <a:schemeClr val="tx1"/>
                </a:solidFill>
              </a:rPr>
              <a:t>kihívottak</a:t>
            </a:r>
            <a:r>
              <a:rPr lang="hu-HU" sz="2400" dirty="0" smtClean="0">
                <a:solidFill>
                  <a:schemeClr val="tx1"/>
                </a:solidFill>
              </a:rPr>
              <a:t>”. Azok tartoznak az egyházak, akiket Isten elhívott.  </a:t>
            </a:r>
          </a:p>
        </p:txBody>
      </p:sp>
    </p:spTree>
    <p:extLst>
      <p:ext uri="{BB962C8B-B14F-4D97-AF65-F5344CB8AC3E}">
        <p14:creationId xmlns:p14="http://schemas.microsoft.com/office/powerpoint/2010/main" val="2725790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9" b="97700" l="2901" r="100000">
                        <a14:foregroundMark x1="5038" y1="2842" x2="5038" y2="2842"/>
                        <a14:foregroundMark x1="5038" y1="2842" x2="5038" y2="2842"/>
                        <a14:foregroundMark x1="2901" y1="3789" x2="2901" y2="3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74" y="1678798"/>
            <a:ext cx="4464762" cy="50373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5368834" y="411816"/>
            <a:ext cx="64138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/>
              <a:t>A keresztyén egyház olyan közösség, amely Jézus Krisztust Megváltójának vallja.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/>
              <a:t>Az egyház Krisztus népe.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/>
              <a:t>A szentek közössége: az Istenhez tartozók közössége.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/>
              <a:t>Az egyház egyetemes: bárki lehet Jézus követője, az egyház tagja.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/>
              <a:t>Az egyház feladata, hogy Isten szeretetét hirdesse.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/>
              <a:t>Te is Isten népéhez tartozhatsz!</a:t>
            </a:r>
          </a:p>
        </p:txBody>
      </p:sp>
    </p:spTree>
    <p:extLst>
      <p:ext uri="{BB962C8B-B14F-4D97-AF65-F5344CB8AC3E}">
        <p14:creationId xmlns:p14="http://schemas.microsoft.com/office/powerpoint/2010/main" val="2693198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9" b="97700" l="2901" r="100000">
                        <a14:foregroundMark x1="5038" y1="2842" x2="5038" y2="2842"/>
                        <a14:foregroundMark x1="5038" y1="2842" x2="5038" y2="2842"/>
                        <a14:foregroundMark x1="2901" y1="3789" x2="2901" y2="3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0130" y="1731137"/>
            <a:ext cx="2873795" cy="324234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4443715" y="190289"/>
            <a:ext cx="5800419" cy="169743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Kálvin János szerint az egyháznak 4 ismertetőjele van.</a:t>
            </a:r>
            <a:endParaRPr lang="hu-HU" sz="2400" dirty="0">
              <a:solidFill>
                <a:schemeClr val="tx1"/>
              </a:solidFill>
            </a:endParaRPr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0" y="2444188"/>
            <a:ext cx="4570708" cy="215134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Tisztán hirdetik az Igét. Azaz a Szentírás alapján tanítanak Istenről.</a:t>
            </a:r>
            <a:endParaRPr lang="hu-HU" sz="2400" dirty="0">
              <a:solidFill>
                <a:schemeClr val="tx1"/>
              </a:solidFill>
            </a:endParaRPr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7" name="Felhő 6"/>
          <p:cNvSpPr/>
          <p:nvPr/>
        </p:nvSpPr>
        <p:spPr>
          <a:xfrm>
            <a:off x="6829647" y="1842077"/>
            <a:ext cx="5293776" cy="230612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Gyakorolják a szeretetszolgálatot, a diakóniát. Odafigyelnek a segítséget igénylőkre.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9" name="Felhő 8"/>
          <p:cNvSpPr/>
          <p:nvPr/>
        </p:nvSpPr>
        <p:spPr>
          <a:xfrm>
            <a:off x="315737" y="4871745"/>
            <a:ext cx="6513909" cy="164258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sákramentumokat (keresztség és úrvacsora) helyesen szolgáltatják ki.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0" name="Felhő 9"/>
          <p:cNvSpPr/>
          <p:nvPr/>
        </p:nvSpPr>
        <p:spPr>
          <a:xfrm>
            <a:off x="7021435" y="4505370"/>
            <a:ext cx="4913062" cy="193033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Gyakorolják az egyházfegyelmet. </a:t>
            </a:r>
          </a:p>
        </p:txBody>
      </p:sp>
    </p:spTree>
    <p:extLst>
      <p:ext uri="{BB962C8B-B14F-4D97-AF65-F5344CB8AC3E}">
        <p14:creationId xmlns:p14="http://schemas.microsoft.com/office/powerpoint/2010/main" val="2087451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9" b="97700" l="2901" r="100000">
                        <a14:foregroundMark x1="5038" y1="2842" x2="5038" y2="2842"/>
                        <a14:foregroundMark x1="5038" y1="2842" x2="5038" y2="2842"/>
                        <a14:foregroundMark x1="2901" y1="3789" x2="2901" y2="3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6447" y="144643"/>
            <a:ext cx="2873795" cy="324234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6339169" y="0"/>
            <a:ext cx="5852831" cy="479567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egyházra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azt szoktuk mondani, hogy 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egyetemes.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Ez azt jelenti, hogy az egész földre kiterjedő, határokon átívelő egyház. Nincs konkrét helyhez kötve.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0" y="3386986"/>
            <a:ext cx="7378262" cy="288768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egyházra azt is mondjuk, hogy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 azt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jelenti, hogy Krisztushoz tartozik. Aki Krisztushoz tartozik, az lehet szent.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8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2380593" y="220718"/>
            <a:ext cx="9487129" cy="6506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Melyik egyházközséghez tartozol?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Nézz utána az interneten a következő kérdéseknek!</a:t>
            </a:r>
          </a:p>
          <a:p>
            <a:pPr marL="514350" indent="-514350" algn="ctr">
              <a:buAutoNum type="arabicPeriod"/>
            </a:pPr>
            <a:r>
              <a:rPr lang="hu-HU" sz="2800" dirty="0" smtClean="0">
                <a:solidFill>
                  <a:schemeClr val="tx1"/>
                </a:solidFill>
              </a:rPr>
              <a:t>Mikor  keletkezett a gyülekezet?</a:t>
            </a:r>
          </a:p>
          <a:p>
            <a:pPr marL="514350" indent="-514350" algn="ctr">
              <a:buAutoNum type="arabicPeriod"/>
            </a:pPr>
            <a:r>
              <a:rPr lang="hu-HU" sz="2800" dirty="0" smtClean="0">
                <a:solidFill>
                  <a:schemeClr val="tx1"/>
                </a:solidFill>
              </a:rPr>
              <a:t>Hol található a templom?</a:t>
            </a:r>
          </a:p>
          <a:p>
            <a:pPr marL="514350" indent="-514350" algn="ctr">
              <a:buAutoNum type="arabicPeriod"/>
            </a:pPr>
            <a:r>
              <a:rPr lang="hu-HU" sz="2800" dirty="0" smtClean="0">
                <a:solidFill>
                  <a:schemeClr val="tx1"/>
                </a:solidFill>
              </a:rPr>
              <a:t>Ki a lelkipásztor?</a:t>
            </a:r>
          </a:p>
          <a:p>
            <a:pPr marL="514350" indent="-514350" algn="ctr">
              <a:buAutoNum type="arabicPeriod"/>
            </a:pPr>
            <a:r>
              <a:rPr lang="hu-HU" sz="2800" dirty="0" smtClean="0">
                <a:solidFill>
                  <a:schemeClr val="tx1"/>
                </a:solidFill>
              </a:rPr>
              <a:t>Milyen gyülekezeti alkalmak vannak?</a:t>
            </a:r>
          </a:p>
          <a:p>
            <a:pPr marL="514350" indent="-514350" algn="ctr">
              <a:buAutoNum type="arabicPeriod"/>
            </a:pPr>
            <a:r>
              <a:rPr lang="hu-HU" sz="2800" dirty="0" smtClean="0">
                <a:solidFill>
                  <a:schemeClr val="tx1"/>
                </a:solidFill>
              </a:rPr>
              <a:t>Nézd meg a honlapját a gyülekezetnek és legalább két érdekes dolgot írj fel!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Küldd el a válaszaidat a Hittanoktatódnak!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6035524"/>
            <a:ext cx="6096000" cy="738664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200" dirty="0">
                <a:solidFill>
                  <a:srgbClr val="AE2E5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hu-HU" sz="4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Áldás</a:t>
            </a:r>
            <a:r>
              <a:rPr lang="hu-HU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5314" y="2886130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0"/>
            <a:ext cx="8997044" cy="674341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 Atyánk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aki a mennyekben </a:t>
            </a: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vagy,</a:t>
            </a: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szenteltessék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meg a te neved, </a:t>
            </a:r>
            <a:endParaRPr lang="hu-HU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jöjjön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 a te </a:t>
            </a: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országod, legyen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meg a te akaratod, </a:t>
            </a:r>
            <a:endParaRPr lang="hu-HU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amint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mennyben úgy a földön </a:t>
            </a: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is; </a:t>
            </a: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mindennapi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kenyerünket add meg nekünk </a:t>
            </a: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ma,</a:t>
            </a: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bocsásd meg </a:t>
            </a: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vétkeinket,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miképpen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 is megbocsátunk </a:t>
            </a: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az ellenünk vétkezőknek; </a:t>
            </a: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 vigy minket kísértésbe, </a:t>
            </a:r>
            <a:endParaRPr lang="hu-HU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szabadíts meg a gonosztól,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mert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Tiéd az </a:t>
            </a: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ország,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hatalom, </a:t>
            </a:r>
            <a:endParaRPr lang="hu-HU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és a dicsőség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mindörökké. </a:t>
            </a: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Ámen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76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Kedves Hittanos Barátom!</a:t>
            </a:r>
          </a:p>
          <a:p>
            <a:pPr algn="ctr"/>
            <a:endParaRPr lang="hu-H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ISTEN HOZOTT!</a:t>
            </a:r>
          </a:p>
          <a:p>
            <a:pPr algn="ctr"/>
            <a:endParaRPr lang="hu-H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digitális hittanórán </a:t>
            </a:r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szükséged lesz a következőkre:</a:t>
            </a:r>
          </a:p>
          <a:p>
            <a:pPr algn="ctr"/>
            <a:endParaRPr lang="hu-H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Számítógép vagy laptop, okostelefon vagy </a:t>
            </a:r>
            <a:r>
              <a:rPr lang="hu-H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tablet</a:t>
            </a:r>
            <a:endParaRPr lang="hu-H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Te lelkes hozzáállásod. 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Kérlek, hogy olvasd el </a:t>
            </a:r>
          </a:p>
          <a:p>
            <a:pPr algn="ctr"/>
            <a:r>
              <a:rPr lang="hu-H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diákon szereplő információkat és kövesd az utasításokat!</a:t>
            </a:r>
          </a:p>
          <a:p>
            <a:pPr algn="ctr"/>
            <a:endParaRPr lang="hu-H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Állítsd be a diavetítést és indítsd el a PPT-t! </a:t>
            </a:r>
            <a:endParaRPr lang="hu-H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Áldás, békesség! </a:t>
            </a:r>
          </a:p>
          <a:p>
            <a:pPr algn="ctr" eaLnBrk="1" hangingPunct="1"/>
            <a:endParaRPr lang="hu-HU" altLang="hu-HU" sz="3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hu-HU" altLang="hu-HU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3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04952" y="157655"/>
            <a:ext cx="3704896" cy="8671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első hitvallást kifejező szimbólumot láthatod itt.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184571" y="294288"/>
            <a:ext cx="4844519" cy="1129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elmúlt órákon az Apostoli Hitvallásról volt szó.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6775568" y="5419284"/>
            <a:ext cx="4844519" cy="1129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az egyszülött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Fiúban, a mi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Megváltónkban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Jézus Krisztusban.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357352" y="5419284"/>
            <a:ext cx="4844519" cy="1129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Arról, hogy hiszünk a Mindenható Atyában, aki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teremtett, fenntart és bölcsen igazgat.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61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55" y="-32378"/>
            <a:ext cx="7005145" cy="690461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559198" y="0"/>
            <a:ext cx="58214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Apostoli Hitvallás</a:t>
            </a:r>
            <a:endParaRPr kumimoji="0" lang="hu-HU" sz="3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8" y="0"/>
            <a:ext cx="2193285" cy="2160000"/>
          </a:xfrm>
          <a:prstGeom prst="rect">
            <a:avLst/>
          </a:prstGeom>
        </p:spPr>
      </p:pic>
      <p:sp>
        <p:nvSpPr>
          <p:cNvPr id="3" name="Felhő 2"/>
          <p:cNvSpPr/>
          <p:nvPr/>
        </p:nvSpPr>
        <p:spPr>
          <a:xfrm>
            <a:off x="584467" y="5659820"/>
            <a:ext cx="5248774" cy="91979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Az anyaszentegyházról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8" name="Felhő 7"/>
          <p:cNvSpPr/>
          <p:nvPr/>
        </p:nvSpPr>
        <p:spPr>
          <a:xfrm>
            <a:off x="104296" y="3205201"/>
            <a:ext cx="4901932" cy="1062141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Jézus mennybemeneteléről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9" name="Felhő 8"/>
          <p:cNvSpPr/>
          <p:nvPr/>
        </p:nvSpPr>
        <p:spPr>
          <a:xfrm>
            <a:off x="2362853" y="250244"/>
            <a:ext cx="3593290" cy="258941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Miről van szó még a Hitvallásban?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Ma ezekről beszélünk: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0" name="Felhő 9"/>
          <p:cNvSpPr/>
          <p:nvPr/>
        </p:nvSpPr>
        <p:spPr>
          <a:xfrm>
            <a:off x="284923" y="4199811"/>
            <a:ext cx="4745421" cy="132911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Jézus visszajöveteléről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2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3547242" y="194693"/>
            <a:ext cx="8644758" cy="39201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chemeClr val="tx1"/>
                </a:solidFill>
                <a:latin typeface="Arial" panose="020B0604020202020204"/>
              </a:rPr>
              <a:t>Az első húsvét után…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/>
              </a:rPr>
              <a:t>A Bibliában olvashatjuk, hogy Jézust megfeszítették, meghalt majd feltámadt. A feltámadás után még a tanítványaival volt 40 napig. Ezután együtt mentek ki Jeruzsálemben, az Olajfák hegyére. Ott Jézus megáldotta a tanítványait, majd „</a:t>
            </a:r>
            <a:r>
              <a:rPr lang="hu-HU" sz="2400" i="1" dirty="0" smtClean="0">
                <a:solidFill>
                  <a:schemeClr val="tx1"/>
                </a:solidFill>
                <a:latin typeface="Arial" panose="020B0604020202020204"/>
              </a:rPr>
              <a:t>szemük láttára </a:t>
            </a:r>
            <a:r>
              <a:rPr lang="hu-HU" sz="2400" i="1" dirty="0" smtClean="0">
                <a:solidFill>
                  <a:schemeClr val="tx1"/>
                </a:solidFill>
                <a:latin typeface="Arial" panose="020B0604020202020204"/>
              </a:rPr>
              <a:t>felemeltetett </a:t>
            </a:r>
            <a:r>
              <a:rPr lang="hu-HU" sz="2400" i="1" dirty="0" smtClean="0">
                <a:solidFill>
                  <a:schemeClr val="tx1"/>
                </a:solidFill>
                <a:latin typeface="Arial" panose="020B0604020202020204"/>
              </a:rPr>
              <a:t>és felhő takarta el őt a szemük elől”…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/>
              </a:rPr>
              <a:t>A mennybemenetel történetét elolvashatod a Bibliádból az Apostolok Cselekedeteiről írott könyvből az 1,4-14 versekben. 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/>
                <a:hlinkClick r:id="rId3"/>
              </a:rPr>
              <a:t>IDE kattintva online is elolvashatod.</a:t>
            </a:r>
            <a:endParaRPr lang="hu-HU" sz="2400" dirty="0" smtClean="0">
              <a:solidFill>
                <a:schemeClr val="tx1"/>
              </a:solidFill>
              <a:latin typeface="Arial" panose="020B0604020202020204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-283779" y="2459421"/>
            <a:ext cx="4130564" cy="375219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Jézus földi életéről már sokat tudunk. A Szentírás részletesen tudósít róla.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De mi történt utána?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2822028" y="3972912"/>
            <a:ext cx="9207062" cy="288508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Ma Jézus mennybemenetelére húsvét után 40 nappal, pünkösd előtt 10 nappal emlékezünk. A protestánsok </a:t>
            </a:r>
            <a:r>
              <a:rPr lang="hu-HU" sz="2400" dirty="0">
                <a:solidFill>
                  <a:schemeClr val="tx1"/>
                </a:solidFill>
              </a:rPr>
              <a:t>m</a:t>
            </a:r>
            <a:r>
              <a:rPr lang="hu-HU" sz="2400" dirty="0" smtClean="0">
                <a:solidFill>
                  <a:schemeClr val="tx1"/>
                </a:solidFill>
              </a:rPr>
              <a:t>ennybemenetel ünnepének, a katolikusok pedig áldozócsütörtöknek nevezik ezt a napot.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119493" y="2304642"/>
            <a:ext cx="6076353" cy="409615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Miért fontos ez a mi számunkra?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Talán még nem is hallottál erről az ünnepről…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Pedig a Hitvallás megemlékezik róla.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„..fölment a mennybe, ott ül a Mindenható Atya Isten jobbján..”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6195848" y="2682954"/>
            <a:ext cx="5996152" cy="3102991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Jézus fölment a mennybe, ami nagyon is fontos a mi hitünk szempontjából.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Az Ő mennybe való menetele a mi hasznunkra van.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2932387" y="428485"/>
            <a:ext cx="9259614" cy="225446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legfontosabb haszna, hogy van egy </a:t>
            </a:r>
            <a:r>
              <a:rPr lang="hu-HU" sz="2400" dirty="0" err="1" smtClean="0">
                <a:solidFill>
                  <a:schemeClr val="tx1"/>
                </a:solidFill>
              </a:rPr>
              <a:t>közbenjárónk</a:t>
            </a:r>
            <a:r>
              <a:rPr lang="hu-HU" sz="2400" dirty="0" smtClean="0">
                <a:solidFill>
                  <a:schemeClr val="tx1"/>
                </a:solidFill>
              </a:rPr>
              <a:t> az Atyánál. Valaki, akinek fontosak vagyunk és közben jár értünk.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hlinkClick r:id="rId3"/>
              </a:rPr>
              <a:t>Hallgasd meg az erről szóló éneket! 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20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-309491" y="1942036"/>
            <a:ext cx="4988534" cy="3481302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De azt is mondjuk az Apostoli Hitvallásban, hogy </a:t>
            </a:r>
          </a:p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„… onnan jön el ítélni élőket és holtakat…”</a:t>
            </a:r>
          </a:p>
          <a:p>
            <a:pPr algn="ctr"/>
            <a:endParaRPr lang="hu-HU" sz="2200" dirty="0">
              <a:solidFill>
                <a:schemeClr val="tx1"/>
              </a:solidFill>
            </a:endParaRPr>
          </a:p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Mit jelent ez?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2664373" y="2304643"/>
            <a:ext cx="9527628" cy="397003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chemeClr val="tx1"/>
                </a:solidFill>
              </a:rPr>
              <a:t>Jézus számunkra most láthatatlan, </a:t>
            </a:r>
            <a:r>
              <a:rPr lang="hu-HU" sz="2200" dirty="0" err="1" smtClean="0">
                <a:solidFill>
                  <a:schemeClr val="tx1"/>
                </a:solidFill>
              </a:rPr>
              <a:t>Lelke</a:t>
            </a:r>
            <a:r>
              <a:rPr lang="hu-HU" sz="2200" dirty="0" smtClean="0">
                <a:solidFill>
                  <a:schemeClr val="tx1"/>
                </a:solidFill>
              </a:rPr>
              <a:t> által van velünk.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chemeClr val="tx1"/>
                </a:solidFill>
              </a:rPr>
              <a:t>Az Atya jobbján ül: minden hatalom az övé.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chemeClr val="tx1"/>
                </a:solidFill>
              </a:rPr>
              <a:t>Azt ígérte, hogy visszajön: ekkor minden embernek számot kell adnia.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chemeClr val="tx1"/>
                </a:solidFill>
              </a:rPr>
              <a:t>Ha hiszünk Benne, megbocsátja bűneinket, ránk is feltámadás és öröm élet vár!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chemeClr val="tx1"/>
                </a:solidFill>
              </a:rPr>
              <a:t>Örömmel várhatjuk az Ő visszajövetelét!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2494267" y="0"/>
            <a:ext cx="9377168" cy="230464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Ez a téma az utolsó ítélethez és a végidőkhöz kapcsolódik. Erről Jézus még a földi élete, tanításai során is beszélt. </a:t>
            </a:r>
            <a:r>
              <a:rPr lang="hu-HU" sz="2200" dirty="0" smtClean="0">
                <a:solidFill>
                  <a:schemeClr val="tx1"/>
                </a:solidFill>
                <a:hlinkClick r:id="rId3"/>
              </a:rPr>
              <a:t>Itt nézheted meg, hogy az evangéliumok alapján mit mondott Jézus erről.</a:t>
            </a:r>
            <a:endParaRPr lang="hu-H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291" y="1058092"/>
            <a:ext cx="6104709" cy="579990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26124" y="3081387"/>
            <a:ext cx="6148906" cy="1236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„...én veletek vagyok minden napon a világ végezetéig.”</a:t>
            </a:r>
          </a:p>
          <a:p>
            <a:r>
              <a:rPr lang="hu-HU" sz="2400" dirty="0"/>
              <a:t>Máté 28,20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126124" y="230198"/>
            <a:ext cx="2160000" cy="2160000"/>
          </a:xfrm>
          <a:prstGeom prst="rect">
            <a:avLst/>
          </a:prstGeom>
        </p:spPr>
      </p:pic>
      <p:sp>
        <p:nvSpPr>
          <p:cNvPr id="7" name="Felhő 6"/>
          <p:cNvSpPr/>
          <p:nvPr/>
        </p:nvSpPr>
        <p:spPr>
          <a:xfrm>
            <a:off x="2286124" y="4317401"/>
            <a:ext cx="4038149" cy="2274607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Neked miért lehet fontos ennek az Igének az üzenete?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Írd le!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97058"/>
            <a:ext cx="2154702" cy="2160000"/>
          </a:xfrm>
          <a:prstGeom prst="rect">
            <a:avLst/>
          </a:prstGeom>
        </p:spPr>
      </p:pic>
      <p:sp>
        <p:nvSpPr>
          <p:cNvPr id="9" name="Felhő 8"/>
          <p:cNvSpPr/>
          <p:nvPr/>
        </p:nvSpPr>
        <p:spPr>
          <a:xfrm>
            <a:off x="2286124" y="-79212"/>
            <a:ext cx="5144840" cy="2274607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Milyen érzéseket vált ki belőled az a gondolat, hogy várjuk Jézus visszajövetelét?</a:t>
            </a:r>
          </a:p>
        </p:txBody>
      </p:sp>
    </p:spTree>
    <p:extLst>
      <p:ext uri="{BB962C8B-B14F-4D97-AF65-F5344CB8AC3E}">
        <p14:creationId xmlns:p14="http://schemas.microsoft.com/office/powerpoint/2010/main" val="2183471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2_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3_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2776</TotalTime>
  <Words>935</Words>
  <Application>Microsoft Office PowerPoint</Application>
  <PresentationFormat>Egyéni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Nagyvárosi</vt:lpstr>
      <vt:lpstr>1_Nagyvárosi</vt:lpstr>
      <vt:lpstr>2_Nagyvárosi</vt:lpstr>
      <vt:lpstr>3_Nagyvárosi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378</cp:revision>
  <dcterms:created xsi:type="dcterms:W3CDTF">2020-03-16T06:58:02Z</dcterms:created>
  <dcterms:modified xsi:type="dcterms:W3CDTF">2020-05-18T10:25:11Z</dcterms:modified>
</cp:coreProperties>
</file>