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70" r:id="rId3"/>
    <p:sldId id="371" r:id="rId4"/>
    <p:sldId id="377" r:id="rId5"/>
    <p:sldId id="374" r:id="rId6"/>
    <p:sldId id="378" r:id="rId7"/>
    <p:sldId id="379" r:id="rId8"/>
    <p:sldId id="382" r:id="rId9"/>
    <p:sldId id="380" r:id="rId10"/>
    <p:sldId id="384" r:id="rId11"/>
    <p:sldId id="385" r:id="rId12"/>
    <p:sldId id="375" r:id="rId13"/>
    <p:sldId id="362" r:id="rId14"/>
    <p:sldId id="388" r:id="rId15"/>
    <p:sldId id="383" r:id="rId16"/>
    <p:sldId id="368" r:id="rId17"/>
    <p:sldId id="324" r:id="rId18"/>
    <p:sldId id="28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CF1"/>
    <a:srgbClr val="F3C8E1"/>
    <a:srgbClr val="D252A7"/>
    <a:srgbClr val="95DBD8"/>
    <a:srgbClr val="B1E5E3"/>
    <a:srgbClr val="349893"/>
    <a:srgbClr val="7AD8BD"/>
    <a:srgbClr val="F4E5F4"/>
    <a:srgbClr val="FDFDB3"/>
    <a:srgbClr val="DCA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pvwJDOmfy9Y&amp;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331367" y="1791169"/>
            <a:ext cx="7860632" cy="5044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021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87572" y="4174544"/>
            <a:ext cx="3415553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857250"/>
          </a:xfrm>
          <a:prstGeom prst="rect">
            <a:avLst/>
          </a:prstGeom>
          <a:solidFill>
            <a:srgbClr val="91ACF1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KÜLÖNLEGES AJÁNDÉK</a:t>
            </a:r>
            <a:endParaRPr lang="hu-HU" sz="4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353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2727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353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15397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51956" y="1214290"/>
            <a:ext cx="5220000" cy="1832944"/>
          </a:xfrm>
          <a:prstGeom prst="roundRect">
            <a:avLst/>
          </a:prstGeom>
          <a:solidFill>
            <a:srgbClr val="DCAEC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jöttek rá, hogy hogyan tudnának segíteni? Kattints a </a:t>
            </a:r>
            <a:r>
              <a:rPr lang="hu-HU" sz="2400" b="1" dirty="0" smtClean="0">
                <a:solidFill>
                  <a:schemeClr val="bg1"/>
                </a:solidFill>
              </a:rPr>
              <a:t>helytelen</a:t>
            </a:r>
            <a:r>
              <a:rPr lang="hu-HU" sz="2400" dirty="0" smtClean="0">
                <a:solidFill>
                  <a:schemeClr val="bg1"/>
                </a:solidFill>
              </a:rPr>
              <a:t> válaszokra, hogy csak a helyes válasz maradjon meg!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19668" y="3279781"/>
            <a:ext cx="5099837" cy="2935200"/>
            <a:chOff x="786368" y="3279781"/>
            <a:chExt cx="5099837" cy="2935200"/>
          </a:xfrm>
        </p:grpSpPr>
        <p:sp>
          <p:nvSpPr>
            <p:cNvPr id="6" name="Lekerekített téglalap 5"/>
            <p:cNvSpPr/>
            <p:nvPr/>
          </p:nvSpPr>
          <p:spPr>
            <a:xfrm>
              <a:off x="786368" y="3694981"/>
              <a:ext cx="5099837" cy="2520000"/>
            </a:xfrm>
            <a:prstGeom prst="roundRect">
              <a:avLst/>
            </a:prstGeom>
            <a:solidFill>
              <a:schemeClr val="bg1"/>
            </a:solidFill>
            <a:ln w="85725">
              <a:gradFill>
                <a:gsLst>
                  <a:gs pos="0">
                    <a:schemeClr val="bg2">
                      <a:lumMod val="90000"/>
                    </a:schemeClr>
                  </a:gs>
                  <a:gs pos="48000">
                    <a:srgbClr val="DCAEC0"/>
                  </a:gs>
                  <a:gs pos="100000">
                    <a:srgbClr val="A52B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 smtClean="0">
                <a:solidFill>
                  <a:srgbClr val="A52B7C"/>
                </a:solidFill>
              </a:endParaRPr>
            </a:p>
            <a:p>
              <a:pPr algn="ctr"/>
              <a:endParaRPr lang="hu-HU" sz="2800" dirty="0">
                <a:solidFill>
                  <a:srgbClr val="A52B7C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rgbClr val="A52B7C"/>
                  </a:solidFill>
                </a:rPr>
                <a:t>Elmentek Élihez, és tőle tudták meg, hogy az ajándékaikkal segíthetnek. </a:t>
              </a:r>
              <a:endParaRPr lang="hu-HU" sz="2800" dirty="0">
                <a:solidFill>
                  <a:srgbClr val="A52B7C"/>
                </a:solidFill>
              </a:endParaRPr>
            </a:p>
          </p:txBody>
        </p:sp>
        <p:pic>
          <p:nvPicPr>
            <p:cNvPr id="3" name="Éli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0286" y="3279781"/>
              <a:ext cx="2232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6555587" y="3279781"/>
            <a:ext cx="5099837" cy="2935200"/>
            <a:chOff x="726287" y="3279781"/>
            <a:chExt cx="5099837" cy="2935200"/>
          </a:xfrm>
        </p:grpSpPr>
        <p:sp>
          <p:nvSpPr>
            <p:cNvPr id="7" name="Lekerekített téglalap 6"/>
            <p:cNvSpPr/>
            <p:nvPr/>
          </p:nvSpPr>
          <p:spPr>
            <a:xfrm>
              <a:off x="726287" y="3694981"/>
              <a:ext cx="5099837" cy="2520000"/>
            </a:xfrm>
            <a:prstGeom prst="roundRect">
              <a:avLst/>
            </a:prstGeom>
            <a:solidFill>
              <a:schemeClr val="bg1"/>
            </a:solidFill>
            <a:ln w="85725">
              <a:gradFill>
                <a:gsLst>
                  <a:gs pos="0">
                    <a:schemeClr val="bg2">
                      <a:lumMod val="90000"/>
                    </a:schemeClr>
                  </a:gs>
                  <a:gs pos="48000">
                    <a:srgbClr val="DCAEC0"/>
                  </a:gs>
                  <a:gs pos="100000">
                    <a:srgbClr val="A52B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 smtClean="0">
                <a:solidFill>
                  <a:srgbClr val="A52B7C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rgbClr val="A52B7C"/>
                  </a:solidFill>
                </a:rPr>
                <a:t>Fafej és Forgács megkérdezte a szüleitől.</a:t>
              </a:r>
              <a:endParaRPr lang="hu-HU" sz="2800" dirty="0">
                <a:solidFill>
                  <a:srgbClr val="A52B7C"/>
                </a:solidFill>
              </a:endParaRPr>
            </a:p>
          </p:txBody>
        </p:sp>
        <p:pic>
          <p:nvPicPr>
            <p:cNvPr id="5" name="fiúk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3769" y="3279781"/>
              <a:ext cx="2324872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6555587" y="98834"/>
            <a:ext cx="5099837" cy="2948400"/>
            <a:chOff x="6707987" y="3418981"/>
            <a:chExt cx="5099837" cy="2948400"/>
          </a:xfrm>
        </p:grpSpPr>
        <p:sp>
          <p:nvSpPr>
            <p:cNvPr id="17" name="Lekerekített téglalap 16"/>
            <p:cNvSpPr/>
            <p:nvPr/>
          </p:nvSpPr>
          <p:spPr>
            <a:xfrm>
              <a:off x="6707987" y="3847381"/>
              <a:ext cx="5099837" cy="2520000"/>
            </a:xfrm>
            <a:prstGeom prst="roundRect">
              <a:avLst/>
            </a:prstGeom>
            <a:solidFill>
              <a:schemeClr val="bg1"/>
            </a:solidFill>
            <a:ln w="85725">
              <a:gradFill>
                <a:gsLst>
                  <a:gs pos="0">
                    <a:schemeClr val="bg2">
                      <a:lumMod val="90000"/>
                    </a:schemeClr>
                  </a:gs>
                  <a:gs pos="48000">
                    <a:srgbClr val="DCAEC0"/>
                  </a:gs>
                  <a:gs pos="100000">
                    <a:srgbClr val="A52B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 smtClean="0">
                <a:solidFill>
                  <a:srgbClr val="A52B7C"/>
                </a:solidFill>
              </a:endParaRPr>
            </a:p>
            <a:p>
              <a:pPr algn="ctr"/>
              <a:endParaRPr lang="hu-HU" sz="2800" dirty="0">
                <a:solidFill>
                  <a:srgbClr val="A52B7C"/>
                </a:solidFill>
              </a:endParaRPr>
            </a:p>
            <a:p>
              <a:pPr algn="ctr"/>
              <a:r>
                <a:rPr lang="hu-HU" sz="2800" dirty="0" err="1" smtClean="0">
                  <a:solidFill>
                    <a:srgbClr val="A52B7C"/>
                  </a:solidFill>
                </a:rPr>
                <a:t>Pancsinelló</a:t>
              </a:r>
              <a:r>
                <a:rPr lang="hu-HU" sz="2800" dirty="0" smtClean="0">
                  <a:solidFill>
                    <a:srgbClr val="A52B7C"/>
                  </a:solidFill>
                </a:rPr>
                <a:t> kitalálta magától.</a:t>
              </a:r>
              <a:endParaRPr lang="hu-HU" sz="2800" dirty="0">
                <a:solidFill>
                  <a:srgbClr val="A52B7C"/>
                </a:solidFill>
              </a:endParaRPr>
            </a:p>
          </p:txBody>
        </p:sp>
        <p:pic>
          <p:nvPicPr>
            <p:cNvPr id="4" name="Pancsinelló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5469" y="3418981"/>
              <a:ext cx="2264084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1956" cy="11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/>
        </p:nvSpPr>
        <p:spPr>
          <a:xfrm>
            <a:off x="152400" y="300037"/>
            <a:ext cx="11906250" cy="6562725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303213" y="147637"/>
            <a:ext cx="10498137" cy="6562725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0" y="147637"/>
            <a:ext cx="9505950" cy="6562725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03213" y="1847850"/>
            <a:ext cx="7181850" cy="3733800"/>
          </a:xfrm>
          <a:prstGeom prst="ellipse">
            <a:avLst/>
          </a:prstGeom>
          <a:solidFill>
            <a:srgbClr val="95DBD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Meglátogatták</a:t>
            </a:r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Élit, hallgattak rá.</a:t>
            </a:r>
          </a:p>
          <a:p>
            <a:pPr algn="ctr"/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zután minden rendbe jött.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Mindenki a saját ajándékaival segített.</a:t>
            </a:r>
            <a:endParaRPr lang="hu-H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41" y="0"/>
            <a:ext cx="1498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chemeClr val="accent1">
                  <a:lumMod val="20000"/>
                  <a:lumOff val="80000"/>
                </a:schemeClr>
              </a:gs>
              <a:gs pos="100000">
                <a:srgbClr val="A52B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680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A52B7C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Te is kapsz, kaptál és fogsz kapni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ISTENTŐL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ajándékokat.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Ezeket mások javára használhatod.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218633" y="1327814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62500">
                <a:schemeClr val="accent1">
                  <a:lumMod val="20000"/>
                  <a:lumOff val="80000"/>
                </a:schemeClr>
              </a:gs>
              <a:gs pos="100000">
                <a:srgbClr val="D252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680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D252A7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Segíthetsz </a:t>
            </a:r>
            <a:r>
              <a:rPr lang="hu-HU" sz="3200" dirty="0">
                <a:solidFill>
                  <a:schemeClr val="bg1"/>
                </a:solidFill>
              </a:rPr>
              <a:t>a barátodnak a tanulásban,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sportban, zenében, </a:t>
            </a:r>
            <a:r>
              <a:rPr lang="hu-HU" sz="3200" dirty="0" err="1">
                <a:solidFill>
                  <a:schemeClr val="bg1"/>
                </a:solidFill>
              </a:rPr>
              <a:t>kézműveskedésben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vagy </a:t>
            </a:r>
            <a:r>
              <a:rPr lang="hu-HU" sz="3200" dirty="0">
                <a:solidFill>
                  <a:schemeClr val="bg1"/>
                </a:solidFill>
              </a:rPr>
              <a:t>amiben jó vagy.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 </a:t>
            </a:r>
            <a:endParaRPr lang="hu-HU" sz="3200" dirty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Készíthetsz </a:t>
            </a:r>
            <a:r>
              <a:rPr lang="hu-HU" sz="3200" dirty="0">
                <a:solidFill>
                  <a:schemeClr val="bg1"/>
                </a:solidFill>
              </a:rPr>
              <a:t>ajándékot is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hu-HU" sz="3200" dirty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Te is tehetsz jót valakivel.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837508" y="1482516"/>
            <a:ext cx="2705967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Például: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2227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842867" y="323198"/>
            <a:ext cx="7855892" cy="1257952"/>
          </a:xfrm>
          <a:prstGeom prst="roundRect">
            <a:avLst/>
          </a:prstGeom>
          <a:solidFill>
            <a:srgbClr val="FDFDB3"/>
          </a:solidFill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Válaszd ki a történet utolsó mondatának hiányzó szavát! Kattints a helyes szóra!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674813" y="2029262"/>
            <a:ext cx="8915400" cy="2400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TUDSZ ESETLEG MÁSRÓL, </a:t>
            </a:r>
          </a:p>
          <a:p>
            <a:pPr algn="ctr"/>
            <a:r>
              <a:rPr 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AKINEK SZÜKSÉGE VAN A </a:t>
            </a:r>
          </a:p>
          <a:p>
            <a:pPr algn="ctr"/>
            <a:r>
              <a:rPr lang="hu-H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 _ _ _ _ _ _ _ _ _ _ _ _ </a:t>
            </a:r>
            <a:r>
              <a:rPr 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hu-H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egítség"/>
          <p:cNvSpPr/>
          <p:nvPr/>
        </p:nvSpPr>
        <p:spPr>
          <a:xfrm>
            <a:off x="6132513" y="5722024"/>
            <a:ext cx="5181600" cy="666750"/>
          </a:xfrm>
          <a:prstGeom prst="roundRect">
            <a:avLst/>
          </a:prstGeom>
          <a:solidFill>
            <a:srgbClr val="F3C8E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SEGÍTSÉGÜNKRE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0" name="ének">
            <a:hlinkClick r:id="rId2" action="ppaction://hlinksldjump"/>
          </p:cNvPr>
          <p:cNvSpPr/>
          <p:nvPr/>
        </p:nvSpPr>
        <p:spPr>
          <a:xfrm>
            <a:off x="485831" y="4853643"/>
            <a:ext cx="4859809" cy="666750"/>
          </a:xfrm>
          <a:prstGeom prst="roundRect">
            <a:avLst/>
          </a:prstGeom>
          <a:solidFill>
            <a:srgbClr val="F3C8E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ÉNEKLÉSÜNKRE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306064" y="3609946"/>
            <a:ext cx="5181600" cy="666750"/>
          </a:xfrm>
          <a:prstGeom prst="roundRect">
            <a:avLst/>
          </a:prstGeom>
          <a:solidFill>
            <a:schemeClr val="bg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rgbClr val="D252A7"/>
                </a:solidFill>
              </a:rPr>
              <a:t>SEGÍTSÉGÜNKRE</a:t>
            </a:r>
            <a:endParaRPr lang="hu-HU" sz="4400" dirty="0">
              <a:solidFill>
                <a:srgbClr val="D252A7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5932433" y="379783"/>
            <a:ext cx="5702519" cy="1234772"/>
          </a:xfrm>
          <a:prstGeom prst="roundRect">
            <a:avLst/>
          </a:prstGeom>
          <a:gradFill flip="none" rotWithShape="1">
            <a:gsLst>
              <a:gs pos="97000">
                <a:srgbClr val="D252A7"/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hallgasd meg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2" y="0"/>
            <a:ext cx="1372219" cy="136037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662658" y="2501333"/>
            <a:ext cx="8286751" cy="400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hu-HU" dirty="0" smtClean="0">
                <a:solidFill>
                  <a:schemeClr val="tx1"/>
                </a:solidFill>
              </a:rPr>
              <a:t>1. Hála, hogy itt a csendes reggel,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éjre nappal jő,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minden órám gondját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elhordozza Ő.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2. Hála barátért, testvér szívért,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ha bennük bízhatom.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minden ellenségnek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békéd hozhatom.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3. Hála a munka áldásáért,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 a boldog percekért.</a:t>
            </a:r>
          </a:p>
          <a:p>
            <a:r>
              <a:rPr lang="hu-HU" dirty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ála, hogy adtál dalt is, fényt is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adtál szép zenét.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4. Hála, ha olykor bánat támad,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 mindegyik jó szóért.</a:t>
            </a:r>
          </a:p>
          <a:p>
            <a:r>
              <a:rPr lang="hu-HU" dirty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ála, hogy éltem intésedre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céljához elért.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5. Hála, hogy a Te Igéd jár át,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a Te Lelked hív.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szeretet áldó árját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érzi minden szív.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6. Hála, hogy a Te szent nagy fényed, hála, szívemen átragyog.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azért is ím, hogy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Néked hálát adhatok.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2" name="Hála, hogy itt egy csendes reggel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6875" y="572044"/>
            <a:ext cx="1485900" cy="1485900"/>
          </a:xfrm>
          <a:prstGeom prst="rect">
            <a:avLst/>
          </a:prstGeom>
        </p:spPr>
      </p:pic>
      <p:grpSp>
        <p:nvGrpSpPr>
          <p:cNvPr id="13" name="Csoportba foglalás 12"/>
          <p:cNvGrpSpPr/>
          <p:nvPr/>
        </p:nvGrpSpPr>
        <p:grpSpPr>
          <a:xfrm>
            <a:off x="218651" y="2994018"/>
            <a:ext cx="3222044" cy="2702434"/>
            <a:chOff x="218651" y="2994018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218651" y="2994018"/>
              <a:ext cx="3222044" cy="2702434"/>
              <a:chOff x="2935032" y="3057080"/>
              <a:chExt cx="3222044" cy="2702434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" name="Téglalap 6"/>
            <p:cNvSpPr/>
            <p:nvPr/>
          </p:nvSpPr>
          <p:spPr>
            <a:xfrm>
              <a:off x="490560" y="3736208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Milyen ajándékokért adhatunk hálát az ének szerint?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128445" y="1326799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642564" y="20929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rgbClr val="FDFDB3"/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41326" y="5918323"/>
            <a:ext cx="380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képek forrásai a kapcsolódó videóban találhatók.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kerekített téglalap 23"/>
          <p:cNvSpPr/>
          <p:nvPr/>
        </p:nvSpPr>
        <p:spPr>
          <a:xfrm>
            <a:off x="583739" y="907160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A famanók történeteiből 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254847" y="232009"/>
            <a:ext cx="5220000" cy="2707023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3200" dirty="0" smtClean="0">
                <a:hlinkClick r:id="rId2"/>
              </a:rPr>
              <a:t>Kattints ide</a:t>
            </a:r>
            <a:r>
              <a:rPr lang="hu-HU" sz="3200" dirty="0" smtClean="0">
                <a:solidFill>
                  <a:srgbClr val="CE9B0F"/>
                </a:solidFill>
                <a:hlinkClick r:id="rId2"/>
              </a:rPr>
              <a:t>,</a:t>
            </a:r>
            <a:r>
              <a:rPr lang="hu-HU" sz="3200" dirty="0" smtClean="0">
                <a:hlinkClick r:id="rId2"/>
              </a:rPr>
              <a:t> 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és hallgasd meg a 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„Különleges ajándék” című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történetet! </a:t>
            </a:r>
            <a:endParaRPr lang="hu-HU" sz="3200" dirty="0" smtClean="0">
              <a:solidFill>
                <a:srgbClr val="CE9B0F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3" y="3394911"/>
            <a:ext cx="4072210" cy="30211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6988750" y="3050066"/>
            <a:ext cx="3708000" cy="3708000"/>
            <a:chOff x="3215998" y="1708468"/>
            <a:chExt cx="2846081" cy="2862936"/>
          </a:xfrm>
        </p:grpSpPr>
        <p:sp>
          <p:nvSpPr>
            <p:cNvPr id="9" name="Téglalap 8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ánk 6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Fánk 12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" name="Ív 13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9034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3">
                <a:lumMod val="40000"/>
                <a:lumOff val="60000"/>
              </a:schemeClr>
            </a:gs>
            <a:gs pos="84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ekerekített téglalap 36"/>
          <p:cNvSpPr/>
          <p:nvPr/>
        </p:nvSpPr>
        <p:spPr>
          <a:xfrm>
            <a:off x="210621" y="2468938"/>
            <a:ext cx="5220000" cy="19201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Milyen szokatlan eseménnyel indult a történet?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Kattints a helyes válaszra! 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8" name="nem hó"/>
          <p:cNvSpPr/>
          <p:nvPr/>
        </p:nvSpPr>
        <p:spPr>
          <a:xfrm>
            <a:off x="5875698" y="835572"/>
            <a:ext cx="5220000" cy="1102488"/>
          </a:xfrm>
          <a:prstGeom prst="roundRect">
            <a:avLst/>
          </a:prstGeom>
          <a:solidFill>
            <a:srgbClr val="F13D1F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Sajnos nem.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2" name="hó"/>
          <p:cNvSpPr/>
          <p:nvPr/>
        </p:nvSpPr>
        <p:spPr>
          <a:xfrm>
            <a:off x="5875698" y="708456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Esett a hó.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5875698" y="2689656"/>
            <a:ext cx="5220000" cy="11024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CE9B0F"/>
                </a:solidFill>
              </a:rPr>
              <a:t>Ez a helyes válasz!</a:t>
            </a:r>
            <a:endParaRPr lang="hu-HU" sz="2800" dirty="0">
              <a:solidFill>
                <a:srgbClr val="CE9B0F"/>
              </a:solidFill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5875698" y="4543740"/>
            <a:ext cx="5220000" cy="1102488"/>
          </a:xfrm>
          <a:prstGeom prst="roundRect">
            <a:avLst/>
          </a:prstGeom>
          <a:solidFill>
            <a:srgbClr val="F13D1F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Sajnos nem.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9" name="jó"/>
          <p:cNvSpPr/>
          <p:nvPr/>
        </p:nvSpPr>
        <p:spPr>
          <a:xfrm>
            <a:off x="5875698" y="2546393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Mindenki kapott egy meglepetés-ajándékot.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labda"/>
          <p:cNvSpPr/>
          <p:nvPr/>
        </p:nvSpPr>
        <p:spPr>
          <a:xfrm>
            <a:off x="5875698" y="4421831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Elveszett egy labda.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83537" cy="17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3">
                <a:lumMod val="60000"/>
                <a:lumOff val="40000"/>
              </a:schemeClr>
            </a:gs>
            <a:gs pos="35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486000" y="1729819"/>
            <a:ext cx="5220000" cy="330471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Kattints arra a tárgyra, amit NEM kapott senki sem ajándékba. Ha eltalálod, akkor a következő kérdéshez jutsz. Ha nem találtad el, maradsz az oldalon.</a:t>
            </a:r>
            <a:endParaRPr lang="hu-H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2801630" y="118633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pénz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Lekerekített téglalap 4">
            <a:hlinkClick r:id="rId3" action="ppaction://hlinksldjump"/>
          </p:cNvPr>
          <p:cNvSpPr/>
          <p:nvPr/>
        </p:nvSpPr>
        <p:spPr>
          <a:xfrm>
            <a:off x="646802" y="2672898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kalapács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6737755" y="118633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fakanál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8991600" y="2672897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varrókészlet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Lekerekített téglalap 7">
            <a:hlinkClick r:id="rId3" action="ppaction://hlinksldjump"/>
          </p:cNvPr>
          <p:cNvSpPr/>
          <p:nvPr/>
        </p:nvSpPr>
        <p:spPr>
          <a:xfrm>
            <a:off x="2801630" y="5133515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könyv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Lekerekített téglalap 8">
            <a:hlinkClick r:id="rId3" action="ppaction://hlinksldjump"/>
          </p:cNvPr>
          <p:cNvSpPr/>
          <p:nvPr/>
        </p:nvSpPr>
        <p:spPr>
          <a:xfrm>
            <a:off x="6737755" y="5227161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seprű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AD48"/>
            </a:gs>
            <a:gs pos="3382">
              <a:srgbClr val="FDFDB3"/>
            </a:gs>
            <a:gs pos="52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435566" y="2111989"/>
            <a:ext cx="3708000" cy="3708000"/>
            <a:chOff x="3215998" y="1708468"/>
            <a:chExt cx="2846081" cy="2862936"/>
          </a:xfrm>
        </p:grpSpPr>
        <p:sp>
          <p:nvSpPr>
            <p:cNvPr id="3" name="Téglalap 2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églalap 4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ánk 6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" name="Ellipszis 7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Fánk 8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" name="Ív 9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Lekerekített téglalap 10"/>
          <p:cNvSpPr/>
          <p:nvPr/>
        </p:nvSpPr>
        <p:spPr>
          <a:xfrm>
            <a:off x="3882570" y="201669"/>
            <a:ext cx="8185642" cy="1296017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Mi történt ezzel a tárggyal a történetben? Kattints a helyes válaszra!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6828693" y="1824249"/>
            <a:ext cx="3015006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CE9B0F"/>
                </a:solidFill>
              </a:rPr>
              <a:t>Nem találtad el!</a:t>
            </a:r>
            <a:endParaRPr lang="hu-HU" sz="2800" dirty="0">
              <a:solidFill>
                <a:srgbClr val="CE9B0F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853367" y="3500362"/>
            <a:ext cx="3015006" cy="1378192"/>
          </a:xfrm>
          <a:prstGeom prst="roundRect">
            <a:avLst/>
          </a:prstGeom>
          <a:solidFill>
            <a:srgbClr val="F4AD4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Eltaláltad!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853367" y="5143308"/>
            <a:ext cx="3015006" cy="1378192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4AD48"/>
                </a:solidFill>
              </a:rPr>
              <a:t>Nem találtad el!</a:t>
            </a:r>
            <a:endParaRPr lang="hu-HU" sz="2800" dirty="0">
              <a:solidFill>
                <a:srgbClr val="F4AD48"/>
              </a:solidFill>
            </a:endParaRPr>
          </a:p>
        </p:txBody>
      </p:sp>
      <p:sp>
        <p:nvSpPr>
          <p:cNvPr id="16" name="erdő"/>
          <p:cNvSpPr/>
          <p:nvPr/>
        </p:nvSpPr>
        <p:spPr>
          <a:xfrm>
            <a:off x="6828693" y="1824249"/>
            <a:ext cx="3015006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CE9B0F"/>
                </a:solidFill>
              </a:rPr>
              <a:t>E</a:t>
            </a:r>
            <a:r>
              <a:rPr lang="hu-HU" sz="3200" dirty="0" smtClean="0">
                <a:solidFill>
                  <a:srgbClr val="CE9B0F"/>
                </a:solidFill>
              </a:rPr>
              <a:t>lveszett az erdőben.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17" name="híd"/>
          <p:cNvSpPr/>
          <p:nvPr/>
        </p:nvSpPr>
        <p:spPr>
          <a:xfrm>
            <a:off x="6853367" y="3500362"/>
            <a:ext cx="3015006" cy="1378192"/>
          </a:xfrm>
          <a:prstGeom prst="roundRect">
            <a:avLst/>
          </a:prstGeom>
          <a:solidFill>
            <a:srgbClr val="F4AD4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E</a:t>
            </a:r>
            <a:r>
              <a:rPr lang="hu-HU" sz="3200" dirty="0" smtClean="0">
                <a:solidFill>
                  <a:schemeClr val="bg1"/>
                </a:solidFill>
              </a:rPr>
              <a:t>ltört a hídon.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8" name="semmi"/>
          <p:cNvSpPr/>
          <p:nvPr/>
        </p:nvSpPr>
        <p:spPr>
          <a:xfrm>
            <a:off x="6871954" y="5143308"/>
            <a:ext cx="3015006" cy="1378192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4AD48"/>
                </a:solidFill>
              </a:rPr>
              <a:t>Semmi sem történt vele.</a:t>
            </a:r>
            <a:endParaRPr lang="hu-HU" sz="3200" dirty="0">
              <a:solidFill>
                <a:srgbClr val="F4AD48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3" y="5352936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8061222" y="842423"/>
            <a:ext cx="2981334" cy="1676400"/>
          </a:xfrm>
          <a:prstGeom prst="roundRect">
            <a:avLst/>
          </a:prstGeom>
          <a:solidFill>
            <a:srgbClr val="F1AC0E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 </a:t>
            </a:r>
          </a:p>
          <a:p>
            <a:pPr algn="ctr"/>
            <a:r>
              <a:rPr lang="hu-H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Pancsinellóhoz</a:t>
            </a:r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igyekeztek.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621031" y="4785366"/>
            <a:ext cx="2981334" cy="949304"/>
          </a:xfrm>
          <a:prstGeom prst="roundRect">
            <a:avLst/>
          </a:prstGeom>
          <a:solidFill>
            <a:srgbClr val="F1AC0E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Élihez igyekeztek.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397448" y="1293823"/>
            <a:ext cx="3682139" cy="2448521"/>
          </a:xfrm>
          <a:prstGeom prst="roundRect">
            <a:avLst/>
          </a:prstGeom>
          <a:solidFill>
            <a:srgbClr val="95DBD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Kihez igyekeztek az utasok? Kattints a megfelelő képre!</a:t>
            </a:r>
            <a:endParaRPr lang="hu-H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Éli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698" y="4090018"/>
            <a:ext cx="360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ancsinelló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12" y="510623"/>
            <a:ext cx="3679136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Lekerekített téglalap 14"/>
          <p:cNvSpPr/>
          <p:nvPr/>
        </p:nvSpPr>
        <p:spPr>
          <a:xfrm>
            <a:off x="8061222" y="4421818"/>
            <a:ext cx="2981334" cy="1676400"/>
          </a:xfrm>
          <a:prstGeom prst="roundRect">
            <a:avLst/>
          </a:prstGeom>
          <a:solidFill>
            <a:srgbClr val="F1AC0E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 a fiúkhoz igyekeztek.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fiúk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931" y="4090018"/>
            <a:ext cx="3777917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AD48"/>
            </a:gs>
            <a:gs pos="3382">
              <a:srgbClr val="FDFDB3"/>
            </a:gs>
            <a:gs pos="22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/>
          <p:nvPr/>
        </p:nvGrpSpPr>
        <p:grpSpPr>
          <a:xfrm>
            <a:off x="4023360" y="910365"/>
            <a:ext cx="4145280" cy="2595558"/>
            <a:chOff x="4023360" y="1005840"/>
            <a:chExt cx="4145280" cy="2500083"/>
          </a:xfrm>
        </p:grpSpPr>
        <p:sp>
          <p:nvSpPr>
            <p:cNvPr id="2" name="Lekerekített téglalap 1"/>
            <p:cNvSpPr/>
            <p:nvPr/>
          </p:nvSpPr>
          <p:spPr>
            <a:xfrm>
              <a:off x="4023360" y="1005840"/>
              <a:ext cx="4145280" cy="2500083"/>
            </a:xfrm>
            <a:prstGeom prst="roundRect">
              <a:avLst/>
            </a:prstGeom>
            <a:gradFill>
              <a:gsLst>
                <a:gs pos="100000">
                  <a:srgbClr val="F4AD48"/>
                </a:gs>
                <a:gs pos="3382">
                  <a:srgbClr val="FDFDB3"/>
                </a:gs>
                <a:gs pos="22000">
                  <a:srgbClr val="FDFDB3"/>
                </a:gs>
              </a:gsLst>
              <a:path path="circle">
                <a:fillToRect r="100000" b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73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400" dirty="0" smtClean="0">
                  <a:solidFill>
                    <a:srgbClr val="C00000"/>
                  </a:solidFill>
                </a:rPr>
                <a:t>Mit szerettek volna tenni a falu lakói, amikor idegenek érkeztek a faluba? Kattints a szótagokra a megfelelő sorrendben!</a:t>
              </a: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Lekerekített téglalap 42"/>
            <p:cNvSpPr/>
            <p:nvPr/>
          </p:nvSpPr>
          <p:spPr>
            <a:xfrm>
              <a:off x="6169624" y="1160082"/>
              <a:ext cx="1626820" cy="589057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3382">
                  <a:schemeClr val="bg1"/>
                </a:gs>
              </a:gsLst>
              <a:path path="circle">
                <a:fillToRect r="100000" b="100000"/>
              </a:path>
            </a:gradFill>
            <a:ln w="38100">
              <a:solidFill>
                <a:srgbClr val="DCA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Lekerekített téglalap 46"/>
            <p:cNvSpPr/>
            <p:nvPr/>
          </p:nvSpPr>
          <p:spPr>
            <a:xfrm>
              <a:off x="4334923" y="1151254"/>
              <a:ext cx="1626820" cy="564457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3382">
                  <a:schemeClr val="bg1"/>
                </a:gs>
              </a:gsLst>
              <a:path path="circle">
                <a:fillToRect r="100000" b="100000"/>
              </a:path>
            </a:gradFill>
            <a:ln w="38100">
              <a:solidFill>
                <a:srgbClr val="DCA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6543601" y="3095341"/>
            <a:ext cx="2520241" cy="2520000"/>
            <a:chOff x="3215998" y="1708468"/>
            <a:chExt cx="2846081" cy="2862936"/>
          </a:xfrm>
        </p:grpSpPr>
        <p:sp>
          <p:nvSpPr>
            <p:cNvPr id="24" name="Téglalap 23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Fánk 27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9" name="Ellipszis 28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Fánk 29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1" name="Ív 30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1" name="Csoportba foglalás 50"/>
          <p:cNvGrpSpPr/>
          <p:nvPr/>
        </p:nvGrpSpPr>
        <p:grpSpPr>
          <a:xfrm>
            <a:off x="3152789" y="3104615"/>
            <a:ext cx="2520241" cy="2520000"/>
            <a:chOff x="3215998" y="1708468"/>
            <a:chExt cx="2846081" cy="2862936"/>
          </a:xfrm>
        </p:grpSpPr>
        <p:sp>
          <p:nvSpPr>
            <p:cNvPr id="52" name="Téglalap 51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Fánk 55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Fánk 57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59" name="Ív 58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3152788" y="3104615"/>
            <a:ext cx="2520241" cy="2520000"/>
            <a:chOff x="3215998" y="1708468"/>
            <a:chExt cx="2846081" cy="2862936"/>
          </a:xfrm>
          <a:scene3d>
            <a:camera prst="perspectiveContrastingRightFacing"/>
            <a:lightRig rig="threePt" dir="t"/>
          </a:scene3d>
        </p:grpSpPr>
        <p:sp>
          <p:nvSpPr>
            <p:cNvPr id="34" name="Téglalap 33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Fánk 37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Fánk 39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1" name="Ív 40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Szalagív 59"/>
          <p:cNvSpPr/>
          <p:nvPr/>
        </p:nvSpPr>
        <p:spPr>
          <a:xfrm>
            <a:off x="1" y="5523014"/>
            <a:ext cx="12191999" cy="2612062"/>
          </a:xfrm>
          <a:prstGeom prst="blockArc">
            <a:avLst>
              <a:gd name="adj1" fmla="val 10785911"/>
              <a:gd name="adj2" fmla="val 41422"/>
              <a:gd name="adj3" fmla="val 343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5" name="se1"/>
          <p:cNvSpPr/>
          <p:nvPr/>
        </p:nvSpPr>
        <p:spPr>
          <a:xfrm>
            <a:off x="9479618" y="606229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se-</a:t>
            </a:r>
            <a:endParaRPr lang="hu-HU" sz="3600" dirty="0"/>
          </a:p>
        </p:txBody>
      </p:sp>
      <p:sp>
        <p:nvSpPr>
          <p:cNvPr id="66" name="gí1"/>
          <p:cNvSpPr/>
          <p:nvPr/>
        </p:nvSpPr>
        <p:spPr>
          <a:xfrm>
            <a:off x="1840621" y="1061333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err="1" smtClean="0"/>
              <a:t>gí-</a:t>
            </a:r>
            <a:endParaRPr lang="hu-HU" sz="3600" dirty="0"/>
          </a:p>
        </p:txBody>
      </p:sp>
      <p:sp>
        <p:nvSpPr>
          <p:cNvPr id="68" name="te1"/>
          <p:cNvSpPr/>
          <p:nvPr/>
        </p:nvSpPr>
        <p:spPr>
          <a:xfrm>
            <a:off x="10152303" y="2416527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te-</a:t>
            </a:r>
            <a:endParaRPr lang="hu-HU" sz="3600" dirty="0"/>
          </a:p>
        </p:txBody>
      </p:sp>
      <p:sp>
        <p:nvSpPr>
          <p:cNvPr id="69" name="ni1"/>
          <p:cNvSpPr/>
          <p:nvPr/>
        </p:nvSpPr>
        <p:spPr>
          <a:xfrm>
            <a:off x="678635" y="3216632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ni</a:t>
            </a:r>
            <a:endParaRPr lang="hu-HU" sz="3600" dirty="0"/>
          </a:p>
        </p:txBody>
      </p:sp>
      <p:sp>
        <p:nvSpPr>
          <p:cNvPr id="70" name="se2"/>
          <p:cNvSpPr/>
          <p:nvPr/>
        </p:nvSpPr>
        <p:spPr>
          <a:xfrm>
            <a:off x="3635838" y="5517511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se-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1" name="gí2"/>
          <p:cNvSpPr/>
          <p:nvPr/>
        </p:nvSpPr>
        <p:spPr>
          <a:xfrm>
            <a:off x="4919144" y="5513836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err="1" smtClean="0">
                <a:solidFill>
                  <a:schemeClr val="bg2">
                    <a:lumMod val="75000"/>
                  </a:schemeClr>
                </a:solidFill>
              </a:rPr>
              <a:t>gí-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2" name="te2"/>
          <p:cNvSpPr/>
          <p:nvPr/>
        </p:nvSpPr>
        <p:spPr>
          <a:xfrm>
            <a:off x="6202451" y="5522041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te-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ni2"/>
          <p:cNvSpPr/>
          <p:nvPr/>
        </p:nvSpPr>
        <p:spPr>
          <a:xfrm>
            <a:off x="7483517" y="5537061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ni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82">
              <a:srgbClr val="FDFDB3"/>
            </a:gs>
            <a:gs pos="5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2700000">
            <a:off x="9392334" y="1690336"/>
            <a:ext cx="112308" cy="2106750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9400636" y="1597242"/>
            <a:ext cx="112983" cy="2232107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 rot="18900000" flipH="1">
            <a:off x="9231016" y="1308097"/>
            <a:ext cx="112308" cy="2245541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 rot="5400000">
            <a:off x="9287749" y="1620941"/>
            <a:ext cx="112308" cy="2245541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>
            <a:spLocks noChangeAspect="1"/>
          </p:cNvSpPr>
          <p:nvPr/>
        </p:nvSpPr>
        <p:spPr>
          <a:xfrm>
            <a:off x="9273426" y="2537741"/>
            <a:ext cx="367026" cy="364830"/>
          </a:xfrm>
          <a:prstGeom prst="ellipse">
            <a:avLst/>
          </a:prstGeom>
          <a:solidFill>
            <a:srgbClr val="ED8137">
              <a:alpha val="97647"/>
            </a:srgb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660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ánk 9"/>
          <p:cNvSpPr/>
          <p:nvPr/>
        </p:nvSpPr>
        <p:spPr>
          <a:xfrm>
            <a:off x="9090336" y="2348886"/>
            <a:ext cx="733205" cy="728818"/>
          </a:xfrm>
          <a:prstGeom prst="donut">
            <a:avLst>
              <a:gd name="adj" fmla="val 27149"/>
            </a:avLst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728" y="1274447"/>
            <a:ext cx="1238882" cy="2938527"/>
          </a:xfrm>
          <a:custGeom>
            <a:avLst/>
            <a:gdLst>
              <a:gd name="connsiteX0" fmla="*/ 0 w 1238882"/>
              <a:gd name="connsiteY0" fmla="*/ 0 h 2938527"/>
              <a:gd name="connsiteX1" fmla="*/ 1238882 w 1238882"/>
              <a:gd name="connsiteY1" fmla="*/ 0 h 2938527"/>
              <a:gd name="connsiteX2" fmla="*/ 1238882 w 1238882"/>
              <a:gd name="connsiteY2" fmla="*/ 2938527 h 2938527"/>
              <a:gd name="connsiteX3" fmla="*/ 217714 w 1238882"/>
              <a:gd name="connsiteY3" fmla="*/ 2938527 h 2938527"/>
              <a:gd name="connsiteX4" fmla="*/ 217714 w 1238882"/>
              <a:gd name="connsiteY4" fmla="*/ 1982872 h 2938527"/>
              <a:gd name="connsiteX5" fmla="*/ 0 w 1238882"/>
              <a:gd name="connsiteY5" fmla="*/ 1982872 h 29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882" h="2938527">
                <a:moveTo>
                  <a:pt x="0" y="0"/>
                </a:moveTo>
                <a:lnTo>
                  <a:pt x="1238882" y="0"/>
                </a:lnTo>
                <a:lnTo>
                  <a:pt x="1238882" y="2938527"/>
                </a:lnTo>
                <a:lnTo>
                  <a:pt x="217714" y="2938527"/>
                </a:lnTo>
                <a:lnTo>
                  <a:pt x="217714" y="1982872"/>
                </a:lnTo>
                <a:lnTo>
                  <a:pt x="0" y="1982872"/>
                </a:lnTo>
                <a:close/>
              </a:path>
            </a:pathLst>
          </a:cu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7648">
            <a:off x="8224169" y="1068478"/>
            <a:ext cx="1059036" cy="2938527"/>
          </a:xfrm>
          <a:custGeom>
            <a:avLst/>
            <a:gdLst>
              <a:gd name="connsiteX0" fmla="*/ 0 w 1059036"/>
              <a:gd name="connsiteY0" fmla="*/ 0 h 2938527"/>
              <a:gd name="connsiteX1" fmla="*/ 825570 w 1059036"/>
              <a:gd name="connsiteY1" fmla="*/ 0 h 2938527"/>
              <a:gd name="connsiteX2" fmla="*/ 825570 w 1059036"/>
              <a:gd name="connsiteY2" fmla="*/ 690078 h 2938527"/>
              <a:gd name="connsiteX3" fmla="*/ 1059036 w 1059036"/>
              <a:gd name="connsiteY3" fmla="*/ 690078 h 2938527"/>
              <a:gd name="connsiteX4" fmla="*/ 1059036 w 1059036"/>
              <a:gd name="connsiteY4" fmla="*/ 2938527 h 2938527"/>
              <a:gd name="connsiteX5" fmla="*/ 0 w 1059036"/>
              <a:gd name="connsiteY5" fmla="*/ 2938527 h 29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036" h="2938527">
                <a:moveTo>
                  <a:pt x="0" y="0"/>
                </a:moveTo>
                <a:lnTo>
                  <a:pt x="825570" y="0"/>
                </a:lnTo>
                <a:lnTo>
                  <a:pt x="825570" y="690078"/>
                </a:lnTo>
                <a:lnTo>
                  <a:pt x="1059036" y="690078"/>
                </a:lnTo>
                <a:lnTo>
                  <a:pt x="1059036" y="2938527"/>
                </a:lnTo>
                <a:lnTo>
                  <a:pt x="0" y="2938527"/>
                </a:lnTo>
                <a:close/>
              </a:path>
            </a:pathLst>
          </a:custGeom>
        </p:spPr>
      </p:pic>
      <p:sp>
        <p:nvSpPr>
          <p:cNvPr id="32" name="Lekerekített téglalap 31"/>
          <p:cNvSpPr/>
          <p:nvPr/>
        </p:nvSpPr>
        <p:spPr>
          <a:xfrm>
            <a:off x="915938" y="2041224"/>
            <a:ext cx="5220000" cy="2775552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Sokan próbáltak segíteni, de először nem sikerült: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a kerék széttört,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az étel nem volt jó,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a ruhák nagyok voltak.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10208</TotalTime>
  <Words>655</Words>
  <Application>Microsoft Office PowerPoint</Application>
  <PresentationFormat>Egyéni</PresentationFormat>
  <Paragraphs>159</Paragraphs>
  <Slides>17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837</cp:revision>
  <dcterms:created xsi:type="dcterms:W3CDTF">2020-04-05T07:55:46Z</dcterms:created>
  <dcterms:modified xsi:type="dcterms:W3CDTF">2020-06-02T14:58:28Z</dcterms:modified>
</cp:coreProperties>
</file>