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303" r:id="rId2"/>
    <p:sldId id="310" r:id="rId3"/>
    <p:sldId id="318" r:id="rId4"/>
    <p:sldId id="328" r:id="rId5"/>
    <p:sldId id="334" r:id="rId6"/>
    <p:sldId id="335" r:id="rId7"/>
    <p:sldId id="329" r:id="rId8"/>
    <p:sldId id="330" r:id="rId9"/>
    <p:sldId id="313" r:id="rId10"/>
    <p:sldId id="279" r:id="rId11"/>
    <p:sldId id="290" r:id="rId12"/>
  </p:sldIdLst>
  <p:sldSz cx="12192000" cy="6858000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2E51"/>
    <a:srgbClr val="90C226"/>
    <a:srgbClr val="CDEBCF"/>
    <a:srgbClr val="932313"/>
    <a:srgbClr val="FAE0D1"/>
    <a:srgbClr val="F5C2A3"/>
    <a:srgbClr val="CAEBFB"/>
    <a:srgbClr val="FFFFFF"/>
    <a:srgbClr val="C5B79B"/>
    <a:srgbClr val="F7D0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4364" autoAdjust="0"/>
  </p:normalViewPr>
  <p:slideViewPr>
    <p:cSldViewPr snapToGrid="0">
      <p:cViewPr varScale="1">
        <p:scale>
          <a:sx n="83" d="100"/>
          <a:sy n="83" d="100"/>
        </p:scale>
        <p:origin x="-56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E8FC9-AD82-4771-8561-FF139AE3B946}" type="datetimeFigureOut">
              <a:rPr lang="hu-HU"/>
              <a:pPr>
                <a:defRPr/>
              </a:pPr>
              <a:t>2020. 04. 14.</a:t>
            </a:fld>
            <a:endParaRPr lang="hu-H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8E11B-75E7-45D7-838F-5906BAD7C88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0300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2FC7F-902C-4A61-89F1-95974E3073C5}" type="datetimeFigureOut">
              <a:rPr lang="hu-HU"/>
              <a:pPr>
                <a:defRPr/>
              </a:pPr>
              <a:t>2020. 04. 14.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69B8A-6D0F-438D-9A32-B5BEEB689C8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4623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21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rgbClr val="C0E474"/>
                </a:solidFill>
              </a:rPr>
              <a:t>”</a:t>
            </a:r>
            <a:endParaRPr lang="en-US" altLang="hu-HU" smtClean="0">
              <a:solidFill>
                <a:srgbClr val="C0E47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E0467-47D5-4854-9792-F831BD6D48E5}" type="datetimeFigureOut">
              <a:rPr lang="hu-HU"/>
              <a:pPr>
                <a:defRPr/>
              </a:pPr>
              <a:t>2020. 04. 14.</a:t>
            </a:fld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2FC43-EF9D-4E59-A52C-0A7360649EE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2197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855C4-5112-45A8-A97B-9BFB538DA969}" type="datetimeFigureOut">
              <a:rPr lang="hu-HU"/>
              <a:pPr>
                <a:defRPr/>
              </a:pPr>
              <a:t>2020. 04. 14.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25758-6D32-4C7A-85CC-26D01C82039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1120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454C8-14BA-41C2-A72B-D952EB916475}" type="datetimeFigureOut">
              <a:rPr lang="hu-HU"/>
              <a:pPr>
                <a:defRPr/>
              </a:pPr>
              <a:t>2020. 04. 14.</a:t>
            </a:fld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6C937-9B20-4C48-8FD2-D1874E8E850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5136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50DEC-4F2C-425B-9DB7-E6146441E967}" type="datetimeFigureOut">
              <a:rPr lang="hu-HU"/>
              <a:pPr>
                <a:defRPr/>
              </a:pPr>
              <a:t>2020. 04. 14.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68E8A-D741-41C0-9E27-D98A50D41FF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6366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6CB26-CCB3-44E3-B041-16D4759D188B}" type="datetimeFigureOut">
              <a:rPr lang="hu-HU"/>
              <a:pPr>
                <a:defRPr/>
              </a:pPr>
              <a:t>2020. 04. 14.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B345A-4D85-4D96-B890-CBB40AA3B96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3722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BA433-6B24-43D5-B127-5EEE551DBF55}" type="datetimeFigureOut">
              <a:rPr lang="hu-HU"/>
              <a:pPr>
                <a:defRPr/>
              </a:pPr>
              <a:t>2020. 04. 14.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F0F37-7814-41A6-B499-7D6EF092EB8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3860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46B03-720B-47A6-AD02-1EE64722C15C}" type="datetimeFigureOut">
              <a:rPr lang="hu-HU"/>
              <a:pPr>
                <a:defRPr/>
              </a:pPr>
              <a:t>2020. 04. 14.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E53E6-7023-4C2C-82F5-21921C967BA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1768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35CD8-3E16-42D9-AC33-E799EB5660D0}" type="datetimeFigureOut">
              <a:rPr lang="hu-HU"/>
              <a:pPr>
                <a:defRPr/>
              </a:pPr>
              <a:t>2020. 04. 14.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A6522-A5D3-4250-8A93-031DBD96F0B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1800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4582D-63D9-460D-8817-28111E345886}" type="datetimeFigureOut">
              <a:rPr lang="hu-HU"/>
              <a:pPr>
                <a:defRPr/>
              </a:pPr>
              <a:t>2020. 04. 14.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74B83-3515-4A65-A7DD-EE9A7BF4F0D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3291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5DAD1-5BAF-490F-94EA-B0F4D07F3F7F}" type="datetimeFigureOut">
              <a:rPr lang="hu-HU"/>
              <a:pPr>
                <a:defRPr/>
              </a:pPr>
              <a:t>2020. 04. 14.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7F7D7-8AB6-4F64-8AC8-21F0F226D1F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545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225A9-E72D-4C1E-95A5-8787AC1FD658}" type="datetimeFigureOut">
              <a:rPr lang="hu-HU"/>
              <a:pPr>
                <a:defRPr/>
              </a:pPr>
              <a:t>2020. 04. 14.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05153-BECE-45C2-A1C5-48464ED609A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407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9A1D6-3884-493D-96CC-AD8FD76832A0}" type="datetimeFigureOut">
              <a:rPr lang="hu-HU"/>
              <a:pPr>
                <a:defRPr/>
              </a:pPr>
              <a:t>2020. 04. 14.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B681E-EE6B-4EE5-83E2-12161BB6F25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7913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411DB-D847-453C-9004-6B0E9AEF8CB6}" type="datetimeFigureOut">
              <a:rPr lang="hu-HU"/>
              <a:pPr>
                <a:defRPr/>
              </a:pPr>
              <a:t>2020. 04. 14.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0064B-50B3-4920-A180-9F209FCF606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3186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019E4-0C8B-4638-A1C2-26A917C19B87}" type="datetimeFigureOut">
              <a:rPr lang="hu-HU"/>
              <a:pPr>
                <a:defRPr/>
              </a:pPr>
              <a:t>2020. 04. 14.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BA615-769C-4AB3-9188-8BD316A5D43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5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  <a:endParaRPr lang="en-US" altLang="hu-H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  <a:endParaRPr lang="en-US" alt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fld id="{042BD86D-2AFB-4090-BEA4-B199C35F0E86}" type="datetimeFigureOut">
              <a:rPr lang="hu-HU"/>
              <a:pPr>
                <a:defRPr/>
              </a:pPr>
              <a:t>2020. 04. 14.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fld id="{4E885569-9638-4A65-8324-F5A6E52FD50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hyperlink" Target="https://wordwall.net/hu/resource/130317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learningapps.org/watch?v=pkpzay95j20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zqym8pxj20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s://learningapps.org/watch?v=pewgtifb32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AF1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zövegdoboz 5"/>
          <p:cNvSpPr txBox="1">
            <a:spLocks noChangeArrowheads="1"/>
          </p:cNvSpPr>
          <p:nvPr/>
        </p:nvSpPr>
        <p:spPr bwMode="auto">
          <a:xfrm>
            <a:off x="0" y="182563"/>
            <a:ext cx="12192000" cy="769937"/>
          </a:xfrm>
          <a:prstGeom prst="rect">
            <a:avLst/>
          </a:prstGeom>
          <a:gradFill>
            <a:gsLst>
              <a:gs pos="83000">
                <a:srgbClr val="CAEBFB"/>
              </a:gs>
              <a:gs pos="9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hu-HU" altLang="hu-HU" sz="4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JÉZUS MEGVENDÉGEL 5000 EMBERT</a:t>
            </a:r>
          </a:p>
        </p:txBody>
      </p:sp>
      <p:sp>
        <p:nvSpPr>
          <p:cNvPr id="10" name="Ellipszis 9"/>
          <p:cNvSpPr/>
          <p:nvPr/>
        </p:nvSpPr>
        <p:spPr>
          <a:xfrm>
            <a:off x="339725" y="2130425"/>
            <a:ext cx="2949575" cy="2884488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DIGITÁLIS HITTANÓRA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827463" y="1381125"/>
            <a:ext cx="7627937" cy="48628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88900"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beve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Kedves Szülők!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Kérjük, hogy segítsenek a gyermeküknek a hittanóra tananyagának az elsajátításában!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1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digitális hittanórán szükség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lesz az alábbiakra: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Internet kapcsolat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Hangszóró vagy fülhallgató a hanganyaghoz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Hittankönyv 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Ceruza</a:t>
            </a:r>
            <a:endParaRPr lang="hu-HU" sz="2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Kérem, hogy indítsák el a diavetítést!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(A linkekre így tudnak rákattintani!)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Kép 3"/>
          <p:cNvPicPr>
            <a:picLocks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138" y="222250"/>
            <a:ext cx="1800542" cy="156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8701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digitális hittanóra végén így imádkozz! </a:t>
            </a:r>
          </a:p>
        </p:txBody>
      </p:sp>
      <p:pic>
        <p:nvPicPr>
          <p:cNvPr id="27652" name="Kép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1409" y="1344168"/>
            <a:ext cx="5424822" cy="540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zis 7"/>
          <p:cNvSpPr>
            <a:spLocks noChangeAspect="1"/>
          </p:cNvSpPr>
          <p:nvPr/>
        </p:nvSpPr>
        <p:spPr>
          <a:xfrm>
            <a:off x="7832636" y="1624890"/>
            <a:ext cx="3807792" cy="3807792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018063" y="2882455"/>
            <a:ext cx="3436937" cy="1292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Kedves </a:t>
            </a:r>
            <a:r>
              <a:rPr lang="hu-H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Hittanos!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Várunk a következő digitális hittanórára!</a:t>
            </a:r>
          </a:p>
        </p:txBody>
      </p:sp>
      <p:sp>
        <p:nvSpPr>
          <p:cNvPr id="10" name="Téglalap 9"/>
          <p:cNvSpPr/>
          <p:nvPr/>
        </p:nvSpPr>
        <p:spPr>
          <a:xfrm>
            <a:off x="6464300" y="5611813"/>
            <a:ext cx="6096000" cy="708025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000" dirty="0">
                <a:solidFill>
                  <a:srgbClr val="AE2E5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Áldás, békesség!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AF1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zövegdoboz 5"/>
          <p:cNvSpPr txBox="1">
            <a:spLocks noChangeArrowheads="1"/>
          </p:cNvSpPr>
          <p:nvPr/>
        </p:nvSpPr>
        <p:spPr bwMode="auto">
          <a:xfrm>
            <a:off x="5854700" y="1754188"/>
            <a:ext cx="558006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hu-HU" altLang="hu-H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Érezzétek, és lássátok, </a:t>
            </a:r>
            <a:endParaRPr lang="hu-HU" altLang="hu-HU" sz="36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hogy </a:t>
            </a:r>
            <a:r>
              <a:rPr lang="hu-HU" altLang="hu-H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jó az Úr!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Boldog az az ember, </a:t>
            </a:r>
            <a:endParaRPr lang="hu-HU" altLang="hu-HU" sz="36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aki </a:t>
            </a:r>
            <a:r>
              <a:rPr lang="hu-HU" altLang="hu-H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hozzá menekül.”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Zsoltárok könyve 34,9 </a:t>
            </a:r>
          </a:p>
        </p:txBody>
      </p:sp>
      <p:sp>
        <p:nvSpPr>
          <p:cNvPr id="8" name="Ellipszis 7"/>
          <p:cNvSpPr>
            <a:spLocks noChangeAspect="1"/>
          </p:cNvSpPr>
          <p:nvPr/>
        </p:nvSpPr>
        <p:spPr>
          <a:xfrm>
            <a:off x="927358" y="1663649"/>
            <a:ext cx="4227966" cy="4227966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8" name="Téglalap 10"/>
          <p:cNvSpPr>
            <a:spLocks noChangeArrowheads="1"/>
          </p:cNvSpPr>
          <p:nvPr/>
        </p:nvSpPr>
        <p:spPr bwMode="auto">
          <a:xfrm>
            <a:off x="1089510" y="2654476"/>
            <a:ext cx="39036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Kedves Szülők!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Köszönjük </a:t>
            </a:r>
            <a:endParaRPr lang="hu-HU" altLang="hu-HU" sz="2800" dirty="0" smtClean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dirty="0" smtClean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altLang="hu-HU" sz="28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segítségüket!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Isten áldását kívánjuk ezzel az Igével!</a:t>
            </a:r>
          </a:p>
        </p:txBody>
      </p:sp>
      <p:sp>
        <p:nvSpPr>
          <p:cNvPr id="28679" name="Téglalap 12"/>
          <p:cNvSpPr>
            <a:spLocks noChangeArrowheads="1"/>
          </p:cNvSpPr>
          <p:nvPr/>
        </p:nvSpPr>
        <p:spPr bwMode="auto">
          <a:xfrm>
            <a:off x="3041650" y="663575"/>
            <a:ext cx="609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000" dirty="0">
                <a:solidFill>
                  <a:srgbClr val="AE2E51"/>
                </a:solidFill>
                <a:latin typeface="Times New Roman" pitchFamily="18" charset="0"/>
                <a:cs typeface="Times New Roman" panose="02020603050405020304" pitchFamily="18" charset="0"/>
              </a:rPr>
              <a:t> Áldás, békesség!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04" y="4801056"/>
            <a:ext cx="4676775" cy="1552575"/>
          </a:xfrm>
          <a:prstGeom prst="rect">
            <a:avLst/>
          </a:prstGeom>
          <a:effectLst>
            <a:softEdge rad="3429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7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350" y="6350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zövegdoboz 4"/>
          <p:cNvSpPr txBox="1">
            <a:spLocks noChangeArrowheads="1"/>
          </p:cNvSpPr>
          <p:nvPr/>
        </p:nvSpPr>
        <p:spPr bwMode="auto">
          <a:xfrm>
            <a:off x="847725" y="2633663"/>
            <a:ext cx="5024438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u-HU" altLang="hu-H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Áldás, békesség!</a:t>
            </a:r>
            <a:r>
              <a:rPr lang="hu-HU" altLang="hu-H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hu-HU" altLang="hu-HU" sz="3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u-HU" altLang="hu-HU" sz="3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Kezdd a digitális hittanórát az óra eleji imádsággal!</a:t>
            </a:r>
          </a:p>
        </p:txBody>
      </p:sp>
      <p:pic>
        <p:nvPicPr>
          <p:cNvPr id="19460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2163" y="440554"/>
            <a:ext cx="5731573" cy="575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zövegdoboz 1"/>
          <p:cNvSpPr txBox="1">
            <a:spLocks noChangeArrowheads="1"/>
          </p:cNvSpPr>
          <p:nvPr/>
        </p:nvSpPr>
        <p:spPr bwMode="auto">
          <a:xfrm>
            <a:off x="3500438" y="4556125"/>
            <a:ext cx="7929562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>
              <a:solidFill>
                <a:schemeClr val="tx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0" y="2238375"/>
            <a:ext cx="12191999" cy="46196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spcCol="432000" anchor="ctr"/>
          <a:lstStyle/>
          <a:p>
            <a:pPr algn="ctr">
              <a:defRPr/>
            </a:pPr>
            <a:r>
              <a:rPr lang="hu-HU" sz="2600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Jézus </a:t>
            </a:r>
            <a:r>
              <a:rPr lang="hu-HU" sz="2600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gyakran tanította az embereket</a:t>
            </a:r>
            <a:r>
              <a:rPr lang="hu-HU" sz="2600" dirty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hu-HU" sz="2600" dirty="0" smtClean="0">
              <a:solidFill>
                <a:srgbClr val="AE2E5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hu-HU" sz="2600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Egyik </a:t>
            </a:r>
            <a:r>
              <a:rPr lang="hu-HU" sz="2600" dirty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alkalommal </a:t>
            </a:r>
            <a:endParaRPr lang="hu-HU" sz="2600" dirty="0" smtClean="0">
              <a:solidFill>
                <a:srgbClr val="AE2E5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hu-HU" sz="2600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a Galileai-tenger partján tanított. </a:t>
            </a:r>
          </a:p>
          <a:p>
            <a:pPr algn="ctr">
              <a:defRPr/>
            </a:pPr>
            <a:r>
              <a:rPr lang="hu-HU" sz="2600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Több </a:t>
            </a:r>
            <a:r>
              <a:rPr lang="hu-HU" sz="2600" dirty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mint 5000 ember hallgatta Őt. </a:t>
            </a:r>
            <a:endParaRPr lang="hu-HU" sz="2600" dirty="0" smtClean="0">
              <a:solidFill>
                <a:srgbClr val="AE2E5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hu-HU" sz="2600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Nagyon megéheztek, </a:t>
            </a:r>
            <a:endParaRPr lang="hu-HU" sz="2600" dirty="0" smtClean="0">
              <a:solidFill>
                <a:srgbClr val="AE2E5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hu-HU" sz="2600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hu-HU" sz="2600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nem volt mit enniük. </a:t>
            </a:r>
            <a:endParaRPr lang="hu-HU" sz="2600" dirty="0">
              <a:solidFill>
                <a:srgbClr val="AE2E5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hu-HU" sz="2600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Jézus nem küldte el őket. </a:t>
            </a:r>
            <a:endParaRPr lang="hu-HU" sz="2600" dirty="0" smtClean="0">
              <a:solidFill>
                <a:srgbClr val="AE2E5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hu-HU" sz="2600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A tanítványainak szólt, </a:t>
            </a:r>
          </a:p>
          <a:p>
            <a:pPr algn="ctr">
              <a:defRPr/>
            </a:pPr>
            <a:r>
              <a:rPr lang="hu-HU" sz="2600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hogy adjanak enni a sokaságnak. </a:t>
            </a:r>
          </a:p>
          <a:p>
            <a:pPr algn="ctr">
              <a:defRPr/>
            </a:pPr>
            <a:r>
              <a:rPr lang="hu-HU" sz="2600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A tanítványoknak nem volt ennivalója.</a:t>
            </a:r>
          </a:p>
          <a:p>
            <a:pPr algn="ctr">
              <a:defRPr/>
            </a:pPr>
            <a:endParaRPr lang="hu-HU" sz="2600" dirty="0" smtClean="0">
              <a:solidFill>
                <a:srgbClr val="AE2E5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hu-HU" sz="2600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Egy kisfiúnak volt öt kenyere és két hala. </a:t>
            </a:r>
            <a:endParaRPr lang="hu-HU" sz="2600" dirty="0" smtClean="0">
              <a:solidFill>
                <a:srgbClr val="AE2E5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hu-HU" sz="2600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Jószívűen felajánlotta azokat Jézusnak. </a:t>
            </a:r>
          </a:p>
          <a:p>
            <a:pPr algn="ctr">
              <a:defRPr/>
            </a:pPr>
            <a:r>
              <a:rPr lang="hu-HU" sz="2600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Jézus hálát adott Istennek az ételért. </a:t>
            </a:r>
          </a:p>
          <a:p>
            <a:pPr algn="ctr">
              <a:defRPr/>
            </a:pPr>
            <a:r>
              <a:rPr lang="hu-HU" sz="2600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Imádságára ebből a kevésből is sok lett. </a:t>
            </a:r>
          </a:p>
          <a:p>
            <a:pPr algn="ctr">
              <a:defRPr/>
            </a:pPr>
            <a:r>
              <a:rPr lang="hu-HU" sz="2600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Mindenkit megvendégeltek, </a:t>
            </a:r>
          </a:p>
          <a:p>
            <a:pPr algn="ctr">
              <a:defRPr/>
            </a:pPr>
            <a:r>
              <a:rPr lang="hu-HU" sz="2600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és még maradt is ennivaló. </a:t>
            </a:r>
          </a:p>
          <a:p>
            <a:pPr algn="ctr">
              <a:defRPr/>
            </a:pPr>
            <a:r>
              <a:rPr lang="hu-HU" sz="2600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A maradék kenyérrel és hallal </a:t>
            </a:r>
          </a:p>
          <a:p>
            <a:pPr algn="ctr">
              <a:defRPr/>
            </a:pPr>
            <a:r>
              <a:rPr lang="hu-HU" sz="2600" b="1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hu-HU" sz="2600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 kosarat szedtek tele. </a:t>
            </a:r>
            <a:endParaRPr lang="hu-HU" sz="2600" dirty="0" smtClean="0">
              <a:solidFill>
                <a:srgbClr val="AE2E5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5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1213" y="14288"/>
            <a:ext cx="10110787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4"/>
          <p:cNvPicPr/>
          <p:nvPr/>
        </p:nvPicPr>
        <p:blipFill>
          <a:blip r:embed="rId3"/>
          <a:stretch>
            <a:fillRect/>
          </a:stretch>
        </p:blipFill>
        <p:spPr>
          <a:xfrm>
            <a:off x="183388" y="234791"/>
            <a:ext cx="1803400" cy="1783080"/>
          </a:xfrm>
          <a:prstGeom prst="rect">
            <a:avLst/>
          </a:prstGeom>
        </p:spPr>
      </p:pic>
      <p:pic>
        <p:nvPicPr>
          <p:cNvPr id="8" name="Kép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6718" y="5605272"/>
            <a:ext cx="799775" cy="55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6493" y="5570283"/>
            <a:ext cx="799775" cy="55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ép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037" y="5562726"/>
            <a:ext cx="799775" cy="55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Kép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5293" y="5562726"/>
            <a:ext cx="799775" cy="55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Kép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5068" y="5562725"/>
            <a:ext cx="799775" cy="55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Kép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64843" y="5556755"/>
            <a:ext cx="799775" cy="55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Kép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0970" y="6151116"/>
            <a:ext cx="799775" cy="55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Kép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0745" y="6116127"/>
            <a:ext cx="799775" cy="55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Kép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4289" y="6108570"/>
            <a:ext cx="799775" cy="55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Kép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19545" y="6108570"/>
            <a:ext cx="799775" cy="55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Kép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9320" y="6108569"/>
            <a:ext cx="799775" cy="55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Kép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19095" y="6102599"/>
            <a:ext cx="799775" cy="55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332038" y="741363"/>
            <a:ext cx="9744075" cy="995997"/>
          </a:xfrm>
          <a:prstGeom prst="rect">
            <a:avLst/>
          </a:prstGeom>
          <a:solidFill>
            <a:srgbClr val="FAE0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8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hu-HU" sz="2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képek alapján gondold végig, mit tudtál </a:t>
            </a:r>
            <a:r>
              <a:rPr lang="hu-H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meg! </a:t>
            </a:r>
            <a:endParaRPr lang="hu-HU" sz="28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hu-HU" sz="2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 történt ebben a csodatörténetben? Hangosan mondd </a:t>
            </a:r>
            <a:r>
              <a:rPr lang="hu-H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el! </a:t>
            </a:r>
            <a:endParaRPr lang="hu-HU" sz="28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hu-HU" sz="28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45" y="2021863"/>
            <a:ext cx="3717092" cy="1864128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6838" y="3784047"/>
            <a:ext cx="2952540" cy="2513914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9378" y="1955800"/>
            <a:ext cx="3529393" cy="3294993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21510" name="Kép 8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063" y="69850"/>
            <a:ext cx="20701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églalap 1"/>
          <p:cNvSpPr>
            <a:spLocks noChangeArrowheads="1"/>
          </p:cNvSpPr>
          <p:nvPr/>
        </p:nvSpPr>
        <p:spPr bwMode="auto">
          <a:xfrm>
            <a:off x="3204422" y="168275"/>
            <a:ext cx="79993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(Diavetítés módban, kattintásra jelennek meg a képek)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6613" y="2021863"/>
            <a:ext cx="2785679" cy="1976056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2" name="Szövegdoboz 1"/>
          <p:cNvSpPr txBox="1"/>
          <p:nvPr/>
        </p:nvSpPr>
        <p:spPr>
          <a:xfrm>
            <a:off x="5669280" y="5559552"/>
            <a:ext cx="6336792" cy="954107"/>
          </a:xfrm>
          <a:prstGeom prst="rect">
            <a:avLst/>
          </a:prstGeom>
          <a:solidFill>
            <a:srgbClr val="FAE0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hu-HU"/>
            </a:defPPr>
            <a:lvl1pPr algn="ctr">
              <a:defRPr sz="280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hu-HU" dirty="0" smtClean="0"/>
              <a:t>Ha van kedved, </a:t>
            </a:r>
            <a:r>
              <a:rPr lang="en-US" dirty="0" err="1" smtClean="0">
                <a:hlinkClick r:id="rId7"/>
              </a:rPr>
              <a:t>keresd</a:t>
            </a:r>
            <a:r>
              <a:rPr lang="en-US" dirty="0" smtClean="0">
                <a:hlinkClick r:id="rId7"/>
              </a:rPr>
              <a:t> </a:t>
            </a:r>
            <a:r>
              <a:rPr lang="en-US" dirty="0">
                <a:hlinkClick r:id="rId7"/>
              </a:rPr>
              <a:t>meg a </a:t>
            </a:r>
            <a:r>
              <a:rPr lang="en-US" dirty="0" err="1" smtClean="0">
                <a:hlinkClick r:id="rId7"/>
              </a:rPr>
              <a:t>mondat</a:t>
            </a:r>
            <a:r>
              <a:rPr lang="hu-HU" dirty="0" smtClean="0">
                <a:hlinkClick r:id="rId7"/>
              </a:rPr>
              <a:t>ok</a:t>
            </a:r>
            <a:r>
              <a:rPr lang="en-US" dirty="0" err="1" smtClean="0">
                <a:hlinkClick r:id="rId7"/>
              </a:rPr>
              <a:t>hoz</a:t>
            </a:r>
            <a:r>
              <a:rPr lang="en-US" dirty="0" smtClean="0">
                <a:hlinkClick r:id="rId7"/>
              </a:rPr>
              <a:t> </a:t>
            </a:r>
            <a:r>
              <a:rPr lang="en-US" dirty="0" err="1">
                <a:hlinkClick r:id="rId7"/>
              </a:rPr>
              <a:t>tartozó</a:t>
            </a:r>
            <a:r>
              <a:rPr lang="en-US" dirty="0">
                <a:hlinkClick r:id="rId7"/>
              </a:rPr>
              <a:t> </a:t>
            </a:r>
            <a:r>
              <a:rPr lang="en-US" dirty="0" err="1">
                <a:hlinkClick r:id="rId7"/>
              </a:rPr>
              <a:t>képet</a:t>
            </a:r>
            <a:r>
              <a:rPr lang="en-US" dirty="0">
                <a:hlinkClick r:id="rId7"/>
              </a:rPr>
              <a:t> a </a:t>
            </a:r>
            <a:r>
              <a:rPr lang="en-US" dirty="0" err="1">
                <a:hlinkClick r:id="rId7"/>
              </a:rPr>
              <a:t>játékban</a:t>
            </a:r>
            <a:r>
              <a:rPr lang="hu-HU" dirty="0"/>
              <a:t>!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80045">
            <a:off x="9378696" y="4266260"/>
            <a:ext cx="1200254" cy="120406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11745" y="4021791"/>
            <a:ext cx="2120293" cy="2246769"/>
          </a:xfrm>
          <a:prstGeom prst="rect">
            <a:avLst/>
          </a:prstGeom>
          <a:solidFill>
            <a:srgbClr val="FAE0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hu-HU"/>
            </a:defPPr>
            <a:lvl1pPr algn="ctr">
              <a:defRPr sz="280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hu-HU" dirty="0"/>
              <a:t>Oldd meg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tankönyv </a:t>
            </a:r>
            <a:endParaRPr lang="hu-HU" dirty="0" smtClean="0"/>
          </a:p>
          <a:p>
            <a:r>
              <a:rPr lang="hu-HU" dirty="0" smtClean="0"/>
              <a:t>84</a:t>
            </a:r>
            <a:r>
              <a:rPr lang="hu-HU" dirty="0"/>
              <a:t>. </a:t>
            </a:r>
            <a:r>
              <a:rPr lang="hu-HU" dirty="0"/>
              <a:t>oldalán található feladatokat!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AEBFB"/>
            </a:gs>
            <a:gs pos="49001">
              <a:srgbClr val="DFF1B9"/>
            </a:gs>
            <a:gs pos="59000">
              <a:srgbClr val="D0EB96"/>
            </a:gs>
            <a:gs pos="83000">
              <a:srgbClr val="94DE61"/>
            </a:gs>
            <a:gs pos="100000">
              <a:srgbClr val="94DE6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0463" y="2490788"/>
            <a:ext cx="3021012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Jobbra nyíl 3"/>
          <p:cNvSpPr/>
          <p:nvPr/>
        </p:nvSpPr>
        <p:spPr>
          <a:xfrm>
            <a:off x="3971925" y="942975"/>
            <a:ext cx="4860925" cy="5143500"/>
          </a:xfrm>
          <a:prstGeom prst="rightArrow">
            <a:avLst/>
          </a:prstGeom>
          <a:solidFill>
            <a:schemeClr val="bg1">
              <a:lumMod val="95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Sikerült felidézni a csodálatos kenyérszaporítás eseményeit</a:t>
            </a:r>
            <a:r>
              <a:rPr lang="hu-HU" sz="2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hu-H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Ide kattintva leellenőrizheted!</a:t>
            </a:r>
            <a:endParaRPr lang="hu-H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hu-HU" sz="2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Végezd el a feladatot!</a:t>
            </a:r>
          </a:p>
        </p:txBody>
      </p:sp>
      <p:pic>
        <p:nvPicPr>
          <p:cNvPr id="22532" name="Kép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43038" y="1860550"/>
            <a:ext cx="7272338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Kép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254"/>
          <a:stretch/>
        </p:blipFill>
        <p:spPr bwMode="auto">
          <a:xfrm>
            <a:off x="263235" y="2760663"/>
            <a:ext cx="4029653" cy="304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Kép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338"/>
          <a:stretch/>
        </p:blipFill>
        <p:spPr bwMode="auto">
          <a:xfrm>
            <a:off x="300038" y="2228850"/>
            <a:ext cx="1827212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Kép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214313" y="1916113"/>
            <a:ext cx="3514726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Kép 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1989" y="2705100"/>
            <a:ext cx="3203430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Kép 9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08089" y="1379538"/>
            <a:ext cx="2643476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Kép 10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3876" y="1265238"/>
            <a:ext cx="3299980" cy="379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Kép 1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75" y="30163"/>
            <a:ext cx="16446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092064" y="2172728"/>
            <a:ext cx="4447663" cy="1551799"/>
          </a:xfrm>
          <a:prstGeom prst="rect">
            <a:avLst/>
          </a:prstGeom>
          <a:gradFill>
            <a:gsLst>
              <a:gs pos="19000">
                <a:srgbClr val="CAEBFB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hu-HU" sz="2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Istennek </a:t>
            </a:r>
            <a:r>
              <a:rPr lang="hu-HU" sz="2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gondja van </a:t>
            </a:r>
            <a:r>
              <a:rPr lang="hu-HU" sz="2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rád! </a:t>
            </a:r>
          </a:p>
          <a:p>
            <a:pPr algn="ctr">
              <a:defRPr/>
            </a:pPr>
            <a:r>
              <a:rPr lang="hu-HU" sz="2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Akkor is amikor lehetetlennek tűnnek a dolgok...</a:t>
            </a:r>
            <a:endParaRPr lang="hu-HU" sz="2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hu-H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7092065" y="4090942"/>
            <a:ext cx="4447662" cy="1025453"/>
          </a:xfrm>
          <a:prstGeom prst="rect">
            <a:avLst/>
          </a:prstGeom>
          <a:gradFill>
            <a:gsLst>
              <a:gs pos="19000">
                <a:srgbClr val="CAEBFB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hu-H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Bármikor megtörténhet </a:t>
            </a:r>
          </a:p>
          <a:p>
            <a:pPr algn="ctr">
              <a:defRPr/>
            </a:pPr>
            <a:r>
              <a:rPr lang="hu-H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csoda!</a:t>
            </a:r>
            <a:endParaRPr lang="hu-H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7757410" y="5482810"/>
            <a:ext cx="3782317" cy="989109"/>
          </a:xfrm>
          <a:prstGeom prst="rect">
            <a:avLst/>
          </a:prstGeom>
          <a:gradFill>
            <a:gsLst>
              <a:gs pos="19000">
                <a:srgbClr val="CAEBFB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hu-H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Téged is fel tud használni!</a:t>
            </a:r>
            <a:endParaRPr lang="hu-H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2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847182" y="775253"/>
            <a:ext cx="4404122" cy="7199073"/>
          </a:xfrm>
          <a:prstGeom prst="rect">
            <a:avLst/>
          </a:prstGeom>
        </p:spPr>
      </p:pic>
      <p:sp>
        <p:nvSpPr>
          <p:cNvPr id="8" name="Szamárfül 7"/>
          <p:cNvSpPr/>
          <p:nvPr/>
        </p:nvSpPr>
        <p:spPr>
          <a:xfrm>
            <a:off x="2218544" y="239842"/>
            <a:ext cx="9061555" cy="1826702"/>
          </a:xfrm>
          <a:prstGeom prst="foldedCorner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600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A képen apró pici kék pöttyöket </a:t>
            </a:r>
            <a:r>
              <a:rPr lang="hu-HU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hu-HU" sz="2600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 látsz. Meg tudod számolni hányat? Nem szükséges. A válasz: 5000 (ötezer)! </a:t>
            </a:r>
          </a:p>
          <a:p>
            <a:r>
              <a:rPr lang="hu-HU" sz="2600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Ennyi embert vendégelt meg Jézus 2 halból és 5 </a:t>
            </a:r>
            <a:r>
              <a:rPr lang="hu-HU" sz="2600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kenyérből,</a:t>
            </a:r>
          </a:p>
          <a:p>
            <a:r>
              <a:rPr lang="hu-HU" sz="2600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amit egy gyermek adott át neki!</a:t>
            </a:r>
            <a:endParaRPr lang="hu-HU" sz="2600" dirty="0">
              <a:solidFill>
                <a:srgbClr val="AE2E5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79" y="239842"/>
            <a:ext cx="1707067" cy="168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0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1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Kép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9138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-29981" y="2203554"/>
            <a:ext cx="9473784" cy="1977759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3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Jézus </a:t>
            </a:r>
            <a:r>
              <a:rPr lang="hu-HU" sz="3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hatalmas csodát tett azzal, hogy 2 halból és </a:t>
            </a:r>
            <a:endParaRPr lang="hu-HU" sz="30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hu-HU" sz="3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hu-HU" sz="3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kenyérből megvendégelt </a:t>
            </a:r>
            <a:r>
              <a:rPr lang="hu-HU" sz="3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5000 (ötezer) </a:t>
            </a:r>
            <a:r>
              <a:rPr lang="hu-HU" sz="3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embert! </a:t>
            </a:r>
            <a:endParaRPr lang="hu-HU" sz="30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hu-HU" sz="3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Ennek </a:t>
            </a:r>
            <a:r>
              <a:rPr lang="hu-HU" sz="3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részleteivel kapcsolatban kattints </a:t>
            </a:r>
            <a:r>
              <a:rPr lang="hu-HU" sz="3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ide</a:t>
            </a:r>
            <a:r>
              <a:rPr lang="hu-HU" sz="3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hu-HU" sz="30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hu-HU" sz="3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és </a:t>
            </a:r>
            <a:r>
              <a:rPr lang="hu-HU" sz="3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végezd el a feladatot! </a:t>
            </a:r>
          </a:p>
        </p:txBody>
      </p:sp>
      <p:sp>
        <p:nvSpPr>
          <p:cNvPr id="7" name="Téglalap 6"/>
          <p:cNvSpPr/>
          <p:nvPr/>
        </p:nvSpPr>
        <p:spPr>
          <a:xfrm>
            <a:off x="2758189" y="4430654"/>
            <a:ext cx="9433811" cy="1846289"/>
          </a:xfrm>
          <a:prstGeom prst="rec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3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 pedig </a:t>
            </a:r>
            <a:r>
              <a:rPr lang="hu-HU" sz="3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ide</a:t>
            </a:r>
            <a:r>
              <a:rPr lang="hu-HU" sz="3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klikkelsz és megfejted a szókirakót, megismerheted mai történetünk egyik kulcs szavát is, </a:t>
            </a:r>
            <a:endParaRPr lang="hu-HU" sz="3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hu-HU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amely </a:t>
            </a:r>
            <a:r>
              <a:rPr lang="hu-HU" sz="3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fontos szerepet játszott abban, </a:t>
            </a:r>
            <a:endParaRPr lang="hu-HU" sz="3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hu-HU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hogy </a:t>
            </a:r>
            <a:r>
              <a:rPr lang="hu-HU" sz="3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megtörténhetett a csoda. </a:t>
            </a:r>
          </a:p>
        </p:txBody>
      </p:sp>
      <p:pic>
        <p:nvPicPr>
          <p:cNvPr id="23562" name="Kép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833" y="4563090"/>
            <a:ext cx="2293495" cy="158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Kép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8434" y="284440"/>
            <a:ext cx="1569038" cy="389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Kép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180975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Kép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5057775"/>
            <a:ext cx="18224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0450" y="1814513"/>
            <a:ext cx="9861550" cy="504348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2330450" y="0"/>
            <a:ext cx="9861550" cy="18145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800" dirty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Egy nagyon kedves kis gyermekének is elmeséli nekünk mai történetünket. Arról szól, hogy Jézus </a:t>
            </a:r>
            <a:r>
              <a:rPr lang="hu-HU" sz="2800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úr </a:t>
            </a:r>
            <a:r>
              <a:rPr lang="hu-HU" sz="2800" dirty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az éhség fölött is! </a:t>
            </a:r>
          </a:p>
          <a:p>
            <a:pPr algn="ctr">
              <a:defRPr/>
            </a:pPr>
            <a:r>
              <a:rPr lang="hu-H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(A hangszóróra kattintva meghallgathatjuk, </a:t>
            </a:r>
          </a:p>
          <a:p>
            <a:pPr algn="ctr">
              <a:defRPr/>
            </a:pPr>
            <a:r>
              <a:rPr lang="hu-H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kotta és szöveg segítségével pedig próbáljuk meg elénekelni!)</a:t>
            </a:r>
          </a:p>
        </p:txBody>
      </p:sp>
      <p:pic>
        <p:nvPicPr>
          <p:cNvPr id="2" name="Tágas mezőn ezernyi né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4182" y="2743200"/>
            <a:ext cx="1032164" cy="103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5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AF1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étágú csillag 1"/>
          <p:cNvSpPr/>
          <p:nvPr/>
        </p:nvSpPr>
        <p:spPr>
          <a:xfrm>
            <a:off x="4033838" y="228600"/>
            <a:ext cx="8158162" cy="6384925"/>
          </a:xfrm>
          <a:prstGeom prst="star7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„Jézus pedig vette </a:t>
            </a:r>
            <a:endParaRPr lang="hu-H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kenyereket, hálát adott, és kiosztotta az ott ülőknek; ugyanúgy osztott a halakból is, amennyit kívántak.”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János evangéliuma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fejezet,11. vers</a:t>
            </a:r>
          </a:p>
        </p:txBody>
      </p:sp>
      <p:pic>
        <p:nvPicPr>
          <p:cNvPr id="26627" name="Kép 2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488" y="228600"/>
            <a:ext cx="2163762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kerekített téglalap 3"/>
          <p:cNvSpPr/>
          <p:nvPr/>
        </p:nvSpPr>
        <p:spPr>
          <a:xfrm>
            <a:off x="322835" y="2915603"/>
            <a:ext cx="3582987" cy="20351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Bibliában olvassuk:</a:t>
            </a:r>
            <a:endParaRPr lang="hu-H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Kép 4"/>
          <p:cNvPicPr/>
          <p:nvPr/>
        </p:nvPicPr>
        <p:blipFill>
          <a:blip r:embed="rId3"/>
          <a:stretch>
            <a:fillRect/>
          </a:stretch>
        </p:blipFill>
        <p:spPr>
          <a:xfrm>
            <a:off x="2381250" y="228599"/>
            <a:ext cx="2026158" cy="2105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égvirágos üveg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3616</TotalTime>
  <Words>498</Words>
  <Application>Microsoft Office PowerPoint</Application>
  <PresentationFormat>Egyéni</PresentationFormat>
  <Paragraphs>89</Paragraphs>
  <Slides>11</Slides>
  <Notes>0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Fazetta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Sarkad-Újteleki Református Egyházközség</cp:lastModifiedBy>
  <cp:revision>270</cp:revision>
  <dcterms:created xsi:type="dcterms:W3CDTF">2020-03-16T06:58:02Z</dcterms:created>
  <dcterms:modified xsi:type="dcterms:W3CDTF">2020-04-14T14:59:16Z</dcterms:modified>
</cp:coreProperties>
</file>