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0" r:id="rId8"/>
    <p:sldId id="263" r:id="rId9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E7440"/>
    <a:srgbClr val="FABE00"/>
    <a:srgbClr val="0000FF"/>
    <a:srgbClr val="D0E7F7"/>
    <a:srgbClr val="FFFFFF"/>
    <a:srgbClr val="FFCCFF"/>
    <a:srgbClr val="FFFF53"/>
    <a:srgbClr val="FADFA2"/>
    <a:srgbClr val="F157D4"/>
    <a:srgbClr val="6D21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96" d="100"/>
          <a:sy n="96" d="100"/>
        </p:scale>
        <p:origin x="-178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D3FF4-44F4-4E5E-B614-625662372936}" type="datetimeFigureOut">
              <a:rPr lang="hu-HU" smtClean="0"/>
              <a:t>2020. 03. 30.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B33AA-10EE-4E7F-A9E8-D8D2B49BEA8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02646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D3FF4-44F4-4E5E-B614-625662372936}" type="datetimeFigureOut">
              <a:rPr lang="hu-HU" smtClean="0"/>
              <a:t>2020. 03. 30.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B33AA-10EE-4E7F-A9E8-D8D2B49BEA8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69401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D3FF4-44F4-4E5E-B614-625662372936}" type="datetimeFigureOut">
              <a:rPr lang="hu-HU" smtClean="0"/>
              <a:t>2020. 03. 30.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B33AA-10EE-4E7F-A9E8-D8D2B49BEA8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30769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D3FF4-44F4-4E5E-B614-625662372936}" type="datetimeFigureOut">
              <a:rPr lang="hu-HU" smtClean="0"/>
              <a:t>2020. 03. 30.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B33AA-10EE-4E7F-A9E8-D8D2B49BEA8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50467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D3FF4-44F4-4E5E-B614-625662372936}" type="datetimeFigureOut">
              <a:rPr lang="hu-HU" smtClean="0"/>
              <a:t>2020. 03. 30.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B33AA-10EE-4E7F-A9E8-D8D2B49BEA8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02161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D3FF4-44F4-4E5E-B614-625662372936}" type="datetimeFigureOut">
              <a:rPr lang="hu-HU" smtClean="0"/>
              <a:t>2020. 03. 30.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B33AA-10EE-4E7F-A9E8-D8D2B49BEA8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47160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D3FF4-44F4-4E5E-B614-625662372936}" type="datetimeFigureOut">
              <a:rPr lang="hu-HU" smtClean="0"/>
              <a:t>2020. 03. 30.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B33AA-10EE-4E7F-A9E8-D8D2B49BEA8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61221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D3FF4-44F4-4E5E-B614-625662372936}" type="datetimeFigureOut">
              <a:rPr lang="hu-HU" smtClean="0"/>
              <a:t>2020. 03. 30.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B33AA-10EE-4E7F-A9E8-D8D2B49BEA8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56517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D3FF4-44F4-4E5E-B614-625662372936}" type="datetimeFigureOut">
              <a:rPr lang="hu-HU" smtClean="0"/>
              <a:t>2020. 03. 30.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B33AA-10EE-4E7F-A9E8-D8D2B49BEA8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16361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D3FF4-44F4-4E5E-B614-625662372936}" type="datetimeFigureOut">
              <a:rPr lang="hu-HU" smtClean="0"/>
              <a:t>2020. 03. 30.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B33AA-10EE-4E7F-A9E8-D8D2B49BEA8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00373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D3FF4-44F4-4E5E-B614-625662372936}" type="datetimeFigureOut">
              <a:rPr lang="hu-HU" smtClean="0"/>
              <a:t>2020. 03. 30.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B33AA-10EE-4E7F-A9E8-D8D2B49BEA8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36565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CD3FF4-44F4-4E5E-B614-625662372936}" type="datetimeFigureOut">
              <a:rPr lang="hu-HU" smtClean="0"/>
              <a:t>2020. 03. 30.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DB33AA-10EE-4E7F-A9E8-D8D2B49BEA8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54472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_LFP4wpxHA4&amp;feature=youtu.be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BP_FIfHFLY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E4EE">
            <a:alpha val="6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0" y="0"/>
            <a:ext cx="12192000" cy="830997"/>
          </a:xfrm>
          <a:prstGeom prst="rect">
            <a:avLst/>
          </a:prstGeom>
          <a:solidFill>
            <a:srgbClr val="D2E4EE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4800" dirty="0" smtClean="0">
                <a:solidFill>
                  <a:srgbClr val="E69952"/>
                </a:solidFill>
                <a:latin typeface="Times New Roman" pitchFamily="18" charset="0"/>
                <a:cs typeface="Times New Roman" pitchFamily="18" charset="0"/>
              </a:rPr>
              <a:t>EMMAUSI TANÍTVÁNYOK 1.</a:t>
            </a:r>
          </a:p>
        </p:txBody>
      </p:sp>
      <p:sp>
        <p:nvSpPr>
          <p:cNvPr id="6" name="Ellipszis 5"/>
          <p:cNvSpPr/>
          <p:nvPr/>
        </p:nvSpPr>
        <p:spPr>
          <a:xfrm>
            <a:off x="242585" y="1986779"/>
            <a:ext cx="3551110" cy="3499945"/>
          </a:xfrm>
          <a:prstGeom prst="ellipse">
            <a:avLst/>
          </a:prstGeom>
          <a:solidFill>
            <a:srgbClr val="FFDE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800" b="1" dirty="0">
              <a:solidFill>
                <a:srgbClr val="C26B1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hu-HU" sz="2800" b="1" dirty="0" smtClean="0">
                <a:solidFill>
                  <a:srgbClr val="C26B1C"/>
                </a:solidFill>
                <a:latin typeface="Times New Roman" pitchFamily="18" charset="0"/>
                <a:cs typeface="Times New Roman" pitchFamily="18" charset="0"/>
              </a:rPr>
              <a:t>DIGITÁLIS HITTANÓRA</a:t>
            </a:r>
          </a:p>
          <a:p>
            <a:pPr algn="ctr"/>
            <a:endParaRPr lang="hu-HU" sz="2800" dirty="0" smtClean="0">
              <a:solidFill>
                <a:srgbClr val="C26B1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4205559" y="1259151"/>
            <a:ext cx="7462345" cy="4708981"/>
          </a:xfrm>
          <a:prstGeom prst="rect">
            <a:avLst/>
          </a:prstGeom>
          <a:solidFill>
            <a:schemeClr val="bg1"/>
          </a:solidFill>
          <a:ln w="79375">
            <a:gradFill>
              <a:gsLst>
                <a:gs pos="0">
                  <a:srgbClr val="E69952"/>
                </a:gs>
                <a:gs pos="49300">
                  <a:srgbClr val="EBA75E"/>
                </a:gs>
                <a:gs pos="100000">
                  <a:srgbClr val="FFDE9B"/>
                </a:gs>
              </a:gsLst>
              <a:lin ang="5400000" scaled="1"/>
            </a:gradFill>
          </a:ln>
        </p:spPr>
        <p:txBody>
          <a:bodyPr wrap="square" rtlCol="0">
            <a:spAutoFit/>
          </a:bodyPr>
          <a:lstStyle/>
          <a:p>
            <a:pPr algn="ctr"/>
            <a:endParaRPr lang="hu-HU" sz="600" dirty="0" smtClean="0">
              <a:solidFill>
                <a:srgbClr val="C26B1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hu-HU" sz="2800" dirty="0" smtClean="0">
                <a:solidFill>
                  <a:srgbClr val="C26B1C"/>
                </a:solidFill>
                <a:latin typeface="Times New Roman" pitchFamily="18" charset="0"/>
                <a:cs typeface="Times New Roman" pitchFamily="18" charset="0"/>
              </a:rPr>
              <a:t>Kedves </a:t>
            </a:r>
            <a:r>
              <a:rPr lang="hu-HU" sz="2800" dirty="0" smtClean="0">
                <a:solidFill>
                  <a:srgbClr val="C26B1C"/>
                </a:solidFill>
                <a:latin typeface="Times New Roman" pitchFamily="18" charset="0"/>
                <a:cs typeface="Times New Roman" pitchFamily="18" charset="0"/>
              </a:rPr>
              <a:t>Szülők!</a:t>
            </a:r>
          </a:p>
          <a:p>
            <a:pPr algn="ctr"/>
            <a:r>
              <a:rPr lang="hu-HU" sz="2800" dirty="0" smtClean="0">
                <a:solidFill>
                  <a:srgbClr val="C26B1C"/>
                </a:solidFill>
                <a:latin typeface="Times New Roman" pitchFamily="18" charset="0"/>
                <a:cs typeface="Times New Roman" pitchFamily="18" charset="0"/>
              </a:rPr>
              <a:t>Kérjük, hogy segítsenek a gyermeküknek a hittanóra tananyagának az elsajátításában!</a:t>
            </a:r>
            <a:endParaRPr lang="hu-HU" sz="2800" dirty="0">
              <a:solidFill>
                <a:srgbClr val="C26B1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hu-HU" sz="2800" dirty="0">
                <a:solidFill>
                  <a:srgbClr val="C26B1C"/>
                </a:solidFill>
                <a:latin typeface="Times New Roman" pitchFamily="18" charset="0"/>
                <a:cs typeface="Times New Roman" pitchFamily="18" charset="0"/>
              </a:rPr>
              <a:t>A digitális hittanórán </a:t>
            </a:r>
            <a:r>
              <a:rPr lang="hu-HU" sz="2800" dirty="0" smtClean="0">
                <a:solidFill>
                  <a:srgbClr val="C26B1C"/>
                </a:solidFill>
                <a:latin typeface="Times New Roman" pitchFamily="18" charset="0"/>
                <a:cs typeface="Times New Roman" pitchFamily="18" charset="0"/>
              </a:rPr>
              <a:t>szükség</a:t>
            </a:r>
          </a:p>
          <a:p>
            <a:pPr algn="ctr"/>
            <a:r>
              <a:rPr lang="hu-HU" sz="2800" dirty="0" smtClean="0">
                <a:solidFill>
                  <a:srgbClr val="C26B1C"/>
                </a:solidFill>
                <a:latin typeface="Times New Roman" pitchFamily="18" charset="0"/>
                <a:cs typeface="Times New Roman" pitchFamily="18" charset="0"/>
              </a:rPr>
              <a:t>lesz </a:t>
            </a:r>
            <a:r>
              <a:rPr lang="hu-HU" sz="2800" dirty="0">
                <a:solidFill>
                  <a:srgbClr val="C26B1C"/>
                </a:solidFill>
                <a:latin typeface="Times New Roman" pitchFamily="18" charset="0"/>
                <a:cs typeface="Times New Roman" pitchFamily="18" charset="0"/>
              </a:rPr>
              <a:t>az </a:t>
            </a:r>
            <a:r>
              <a:rPr lang="hu-HU" sz="2800" dirty="0" smtClean="0">
                <a:solidFill>
                  <a:srgbClr val="C26B1C"/>
                </a:solidFill>
                <a:latin typeface="Times New Roman" pitchFamily="18" charset="0"/>
                <a:cs typeface="Times New Roman" pitchFamily="18" charset="0"/>
              </a:rPr>
              <a:t>alábbiakra</a:t>
            </a:r>
            <a:r>
              <a:rPr lang="hu-HU" sz="2800" dirty="0">
                <a:solidFill>
                  <a:srgbClr val="C26B1C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hu-HU" sz="2800" dirty="0" smtClean="0">
              <a:solidFill>
                <a:srgbClr val="C26B1C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0" lvl="5" indent="-457200">
              <a:buFont typeface="Arial" panose="020B0604020202020204" pitchFamily="34" charset="0"/>
              <a:buChar char="•"/>
            </a:pPr>
            <a:r>
              <a:rPr lang="hu-HU" sz="2800" dirty="0" smtClean="0">
                <a:solidFill>
                  <a:srgbClr val="C26B1C"/>
                </a:solidFill>
                <a:latin typeface="Times New Roman" pitchFamily="18" charset="0"/>
                <a:cs typeface="Times New Roman" pitchFamily="18" charset="0"/>
              </a:rPr>
              <a:t>egy fehér lap,</a:t>
            </a:r>
          </a:p>
          <a:p>
            <a:pPr marL="2743200" lvl="5" indent="-457200">
              <a:buFont typeface="Arial" panose="020B0604020202020204" pitchFamily="34" charset="0"/>
              <a:buChar char="•"/>
            </a:pPr>
            <a:r>
              <a:rPr lang="hu-HU" sz="2800" dirty="0">
                <a:solidFill>
                  <a:srgbClr val="C26B1C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hu-HU" sz="2800" dirty="0" smtClean="0">
                <a:solidFill>
                  <a:srgbClr val="C26B1C"/>
                </a:solidFill>
                <a:latin typeface="Times New Roman" pitchFamily="18" charset="0"/>
                <a:cs typeface="Times New Roman" pitchFamily="18" charset="0"/>
              </a:rPr>
              <a:t>eruza,</a:t>
            </a:r>
          </a:p>
          <a:p>
            <a:pPr marL="2743200" lvl="5" indent="-457200">
              <a:buFont typeface="Arial" panose="020B0604020202020204" pitchFamily="34" charset="0"/>
              <a:buChar char="•"/>
            </a:pPr>
            <a:r>
              <a:rPr lang="hu-HU" sz="2800" dirty="0" smtClean="0">
                <a:solidFill>
                  <a:srgbClr val="C26B1C"/>
                </a:solidFill>
                <a:latin typeface="Times New Roman" pitchFamily="18" charset="0"/>
                <a:cs typeface="Times New Roman" pitchFamily="18" charset="0"/>
              </a:rPr>
              <a:t>internet.</a:t>
            </a:r>
          </a:p>
          <a:p>
            <a:pPr algn="ctr"/>
            <a:r>
              <a:rPr lang="hu-H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videó megtekintéséhez </a:t>
            </a:r>
            <a:endParaRPr lang="hu-HU" sz="3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hu-H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diavetítés </a:t>
            </a:r>
            <a:r>
              <a:rPr lang="hu-H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mód szükséges</a:t>
            </a:r>
            <a:r>
              <a:rPr lang="hu-H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 algn="ctr"/>
            <a:endParaRPr lang="hu-HU" sz="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272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C37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/>
          <p:cNvSpPr txBox="1"/>
          <p:nvPr/>
        </p:nvSpPr>
        <p:spPr>
          <a:xfrm>
            <a:off x="0" y="220338"/>
            <a:ext cx="12192000" cy="1200330"/>
          </a:xfrm>
          <a:prstGeom prst="rect">
            <a:avLst/>
          </a:prstGeom>
          <a:solidFill>
            <a:schemeClr val="bg1">
              <a:alpha val="33000"/>
            </a:schemeClr>
          </a:solidFill>
        </p:spPr>
        <p:txBody>
          <a:bodyPr wrap="square" rtlCol="0">
            <a:noAutofit/>
          </a:bodyPr>
          <a:lstStyle/>
          <a:p>
            <a:pPr algn="ctr"/>
            <a:endParaRPr lang="hu-H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Kép 5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02549" y="56891"/>
            <a:ext cx="2149763" cy="1975696"/>
          </a:xfrm>
          <a:prstGeom prst="rect">
            <a:avLst/>
          </a:prstGeom>
        </p:spPr>
      </p:pic>
      <p:sp>
        <p:nvSpPr>
          <p:cNvPr id="7" name="Szövegdoboz 6"/>
          <p:cNvSpPr txBox="1"/>
          <p:nvPr/>
        </p:nvSpPr>
        <p:spPr>
          <a:xfrm>
            <a:off x="3544796" y="220339"/>
            <a:ext cx="5380529" cy="1200329"/>
          </a:xfrm>
          <a:prstGeom prst="rect">
            <a:avLst/>
          </a:prstGeom>
          <a:solidFill>
            <a:srgbClr val="FFFF00">
              <a:alpha val="19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3600" dirty="0" smtClean="0">
                <a:latin typeface="Times New Roman" pitchFamily="18" charset="0"/>
                <a:cs typeface="Times New Roman" pitchFamily="18" charset="0"/>
              </a:rPr>
              <a:t>Kezdd a digitális hittanórát </a:t>
            </a:r>
          </a:p>
          <a:p>
            <a:pPr algn="ctr"/>
            <a:r>
              <a:rPr lang="hu-HU" sz="3600" dirty="0" smtClean="0">
                <a:latin typeface="Times New Roman" pitchFamily="18" charset="0"/>
                <a:cs typeface="Times New Roman" pitchFamily="18" charset="0"/>
              </a:rPr>
              <a:t>az óra eleji imádsággal!</a:t>
            </a:r>
            <a:endParaRPr lang="hu-H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4796" y="1435908"/>
            <a:ext cx="5380529" cy="5404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748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C37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2958460" y="220339"/>
            <a:ext cx="65532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hu-HU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215" y="0"/>
            <a:ext cx="11704321" cy="6858000"/>
          </a:xfrm>
          <a:prstGeom prst="rect">
            <a:avLst/>
          </a:prstGeom>
          <a:solidFill>
            <a:srgbClr val="F9C37B"/>
          </a:solidFill>
          <a:effectLst>
            <a:outerShdw blurRad="50800" dist="50800" dir="5400000" algn="ctr" rotWithShape="0">
              <a:srgbClr val="7E7440"/>
            </a:outerShdw>
          </a:effectLst>
        </p:spPr>
      </p:pic>
      <p:sp>
        <p:nvSpPr>
          <p:cNvPr id="5" name="Téglalap 4">
            <a:hlinkClick r:id="rId3"/>
          </p:cNvPr>
          <p:cNvSpPr/>
          <p:nvPr/>
        </p:nvSpPr>
        <p:spPr>
          <a:xfrm>
            <a:off x="-4625" y="5969667"/>
            <a:ext cx="12192000" cy="769441"/>
          </a:xfrm>
          <a:prstGeom prst="rect">
            <a:avLst/>
          </a:prstGeom>
          <a:solidFill>
            <a:schemeClr val="bg1">
              <a:alpha val="51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hu-HU" sz="4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Nézzd</a:t>
            </a:r>
            <a:r>
              <a:rPr lang="hu-HU" sz="4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4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meg a húsvétról a videót! Kattints </a:t>
            </a:r>
            <a:r>
              <a:rPr lang="hu-HU" sz="44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ide</a:t>
            </a:r>
            <a:r>
              <a:rPr lang="hu-HU" sz="4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! </a:t>
            </a:r>
          </a:p>
        </p:txBody>
      </p:sp>
      <p:sp>
        <p:nvSpPr>
          <p:cNvPr id="2" name="Lefelé nyíl 1"/>
          <p:cNvSpPr/>
          <p:nvPr/>
        </p:nvSpPr>
        <p:spPr>
          <a:xfrm rot="1371322">
            <a:off x="10687075" y="4715715"/>
            <a:ext cx="445273" cy="1369690"/>
          </a:xfrm>
          <a:prstGeom prst="downArrow">
            <a:avLst/>
          </a:prstGeom>
          <a:solidFill>
            <a:srgbClr val="FABE00"/>
          </a:solidFill>
          <a:effectLst>
            <a:outerShdw blurRad="165100" dist="114300" dir="5940000" sx="115000" sy="115000" algn="tl" rotWithShape="0">
              <a:schemeClr val="accent4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11723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DFA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251" y="6830"/>
            <a:ext cx="2046974" cy="1930833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870" y="4856812"/>
            <a:ext cx="2055094" cy="1998183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435" t="24814" r="-989" b="30579"/>
          <a:stretch/>
        </p:blipFill>
        <p:spPr>
          <a:xfrm>
            <a:off x="2953063" y="1937663"/>
            <a:ext cx="6647422" cy="2919150"/>
          </a:xfrm>
          <a:prstGeom prst="rect">
            <a:avLst/>
          </a:prstGeom>
        </p:spPr>
      </p:pic>
      <p:sp>
        <p:nvSpPr>
          <p:cNvPr id="9" name="Szövegdoboz 8"/>
          <p:cNvSpPr txBox="1"/>
          <p:nvPr/>
        </p:nvSpPr>
        <p:spPr>
          <a:xfrm>
            <a:off x="2289976" y="4856812"/>
            <a:ext cx="9446149" cy="1998183"/>
          </a:xfrm>
          <a:prstGeom prst="rect">
            <a:avLst/>
          </a:prstGeom>
          <a:solidFill>
            <a:schemeClr val="bg1">
              <a:alpha val="35000"/>
            </a:schemeClr>
          </a:solidFill>
        </p:spPr>
        <p:txBody>
          <a:bodyPr wrap="square" rtlCol="0">
            <a:noAutofit/>
          </a:bodyPr>
          <a:lstStyle/>
          <a:p>
            <a:r>
              <a:rPr lang="hu-HU" sz="2400" b="1" dirty="0" smtClean="0">
                <a:latin typeface="Times New Roman" pitchFamily="18" charset="0"/>
                <a:cs typeface="Times New Roman" pitchFamily="18" charset="0"/>
              </a:rPr>
              <a:t>Képzeld el, hogy te vagy az egyik </a:t>
            </a:r>
            <a:r>
              <a:rPr lang="hu-HU" sz="2400" b="1" dirty="0" err="1" smtClean="0">
                <a:latin typeface="Times New Roman" pitchFamily="18" charset="0"/>
                <a:cs typeface="Times New Roman" pitchFamily="18" charset="0"/>
              </a:rPr>
              <a:t>emmausi</a:t>
            </a:r>
            <a:r>
              <a:rPr lang="hu-HU" sz="2400" b="1" dirty="0" smtClean="0">
                <a:latin typeface="Times New Roman" pitchFamily="18" charset="0"/>
                <a:cs typeface="Times New Roman" pitchFamily="18" charset="0"/>
              </a:rPr>
              <a:t> tanítvány! </a:t>
            </a:r>
          </a:p>
          <a:p>
            <a:pPr marL="360363"/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Hogyan mondanád el Istennek, hogy szomorú vagy? </a:t>
            </a:r>
          </a:p>
          <a:p>
            <a:pPr marL="360363"/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Írd le a lapra 1 mondatban!</a:t>
            </a:r>
          </a:p>
          <a:p>
            <a:pPr marL="360363"/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Mit kérnél szomorú tanítványként Istentől? </a:t>
            </a:r>
          </a:p>
          <a:p>
            <a:pPr marL="360363"/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Írd le 1 másik mondatban!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2289976" y="-1329"/>
            <a:ext cx="9446149" cy="1938992"/>
          </a:xfrm>
          <a:prstGeom prst="rect">
            <a:avLst/>
          </a:prstGeom>
          <a:solidFill>
            <a:schemeClr val="bg1">
              <a:alpha val="35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2400" b="1" dirty="0" smtClean="0">
                <a:latin typeface="Times New Roman" pitchFamily="18" charset="0"/>
                <a:cs typeface="Times New Roman" pitchFamily="18" charset="0"/>
              </a:rPr>
              <a:t>Vegyél elő egy lapot és íróeszközt!</a:t>
            </a:r>
          </a:p>
          <a:p>
            <a:pPr marL="360363" algn="just"/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Emlékszel a két tanítványra a videóban? Itt látod őket a képen. Szomorúan ballagtak. Nagyon jó barátjuk volt Jézus, nagyon szerettek Vele együtt lenni. De most nagyon hiányzik nekik, ezért nagyon szomorúak. </a:t>
            </a:r>
          </a:p>
        </p:txBody>
      </p:sp>
      <p:sp>
        <p:nvSpPr>
          <p:cNvPr id="3" name="Szövegdoboz 2"/>
          <p:cNvSpPr txBox="1"/>
          <p:nvPr/>
        </p:nvSpPr>
        <p:spPr>
          <a:xfrm>
            <a:off x="143123" y="2427742"/>
            <a:ext cx="2067338" cy="193899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Ezt a két mondatot lefényképezve küldd el a hitoktatódnak!</a:t>
            </a:r>
            <a:endParaRPr lang="hu-H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Jobbra nyíl 1"/>
          <p:cNvSpPr/>
          <p:nvPr/>
        </p:nvSpPr>
        <p:spPr>
          <a:xfrm rot="13253733">
            <a:off x="1960368" y="4358765"/>
            <a:ext cx="910412" cy="380397"/>
          </a:xfrm>
          <a:prstGeom prst="rightArrow">
            <a:avLst>
              <a:gd name="adj1" fmla="val 44950"/>
              <a:gd name="adj2" fmla="val 50000"/>
            </a:avLst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22714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054">
              <a:schemeClr val="bg1"/>
            </a:gs>
            <a:gs pos="93000">
              <a:srgbClr val="D0E7F7"/>
            </a:gs>
            <a:gs pos="71000">
              <a:srgbClr val="D0E7F7"/>
            </a:gs>
            <a:gs pos="50000">
              <a:srgbClr val="FFDE9B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2293716" y="432147"/>
            <a:ext cx="8979107" cy="600267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hu-HU" sz="40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IMÁDSÁGBAN</a:t>
            </a:r>
            <a:r>
              <a:rPr lang="hu-HU" sz="36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mi is elmondhatjuk Istennek, hogy miért vagyunk szomorúak.</a:t>
            </a:r>
          </a:p>
          <a:p>
            <a:pPr algn="ctr"/>
            <a:r>
              <a:rPr lang="hu-HU" sz="36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hu-HU" sz="36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érhetjük Istent, hogy adjon erőt nekünk, amikor szomorúak vagyunk, hogy megint vidámak lehessünk.</a:t>
            </a:r>
          </a:p>
          <a:p>
            <a:pPr algn="ctr"/>
            <a:endParaRPr lang="hu-HU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hu-HU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hu-H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hu-HU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 szomorú vagy, </a:t>
            </a:r>
            <a:endParaRPr lang="hu-HU" sz="36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hu-HU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IMÁDSÁGBAN </a:t>
            </a:r>
            <a:r>
              <a:rPr lang="hu-HU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mondd el Istennek, </a:t>
            </a:r>
          </a:p>
          <a:p>
            <a:pPr algn="ctr"/>
            <a:r>
              <a:rPr lang="hu-HU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és kérd, hogy segítsen!</a:t>
            </a:r>
            <a:endParaRPr lang="hu-HU" sz="3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1903751" cy="1889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748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95000">
              <a:srgbClr val="92D050"/>
            </a:gs>
            <a:gs pos="14000">
              <a:srgbClr val="D0E7F7"/>
            </a:gs>
            <a:gs pos="86000">
              <a:schemeClr val="accent1">
                <a:lumMod val="45000"/>
                <a:lumOff val="55000"/>
              </a:schemeClr>
            </a:gs>
            <a:gs pos="99000">
              <a:srgbClr val="FADFA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075" y="183806"/>
            <a:ext cx="2083633" cy="2071483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2480806" y="462090"/>
            <a:ext cx="9231465" cy="151491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pPr algn="ctr"/>
            <a:r>
              <a:rPr lang="hu-HU" sz="3600" dirty="0" smtClean="0">
                <a:latin typeface="Times New Roman" pitchFamily="18" charset="0"/>
                <a:cs typeface="Times New Roman" pitchFamily="18" charset="0"/>
              </a:rPr>
              <a:t>Isten a szomorúságot örömre tudja változtatni. </a:t>
            </a:r>
          </a:p>
          <a:p>
            <a:pPr algn="ctr"/>
            <a:r>
              <a:rPr lang="hu-HU" sz="3600" dirty="0" smtClean="0">
                <a:latin typeface="Times New Roman" pitchFamily="18" charset="0"/>
                <a:cs typeface="Times New Roman" pitchFamily="18" charset="0"/>
              </a:rPr>
              <a:t>Hallgasd </a:t>
            </a:r>
            <a:r>
              <a:rPr lang="hu-HU" sz="3600" dirty="0" smtClean="0">
                <a:latin typeface="Times New Roman" pitchFamily="18" charset="0"/>
                <a:cs typeface="Times New Roman" pitchFamily="18" charset="0"/>
              </a:rPr>
              <a:t>meg </a:t>
            </a:r>
            <a:r>
              <a:rPr lang="hu-HU" sz="3600" dirty="0" smtClean="0">
                <a:latin typeface="Times New Roman" pitchFamily="18" charset="0"/>
                <a:cs typeface="Times New Roman" pitchFamily="18" charset="0"/>
              </a:rPr>
              <a:t>az alábbi </a:t>
            </a:r>
            <a:r>
              <a:rPr lang="hu-HU" sz="3600" dirty="0" smtClean="0">
                <a:latin typeface="Times New Roman" pitchFamily="18" charset="0"/>
                <a:cs typeface="Times New Roman" pitchFamily="18" charset="0"/>
              </a:rPr>
              <a:t>éneket </a:t>
            </a:r>
            <a:r>
              <a:rPr lang="hu-HU" sz="36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ide</a:t>
            </a:r>
            <a:r>
              <a:rPr lang="hu-HU" sz="3600" dirty="0" smtClean="0">
                <a:latin typeface="Times New Roman" pitchFamily="18" charset="0"/>
                <a:cs typeface="Times New Roman" pitchFamily="18" charset="0"/>
              </a:rPr>
              <a:t> kattintva!</a:t>
            </a:r>
          </a:p>
        </p:txBody>
      </p:sp>
      <p:sp>
        <p:nvSpPr>
          <p:cNvPr id="3" name="Szövegdoboz 2"/>
          <p:cNvSpPr txBox="1"/>
          <p:nvPr/>
        </p:nvSpPr>
        <p:spPr>
          <a:xfrm>
            <a:off x="2480806" y="2122998"/>
            <a:ext cx="426985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Olyan örömöt, mint a forrás, </a:t>
            </a:r>
          </a:p>
          <a:p>
            <a:r>
              <a:rPr lang="hu-HU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Olyan örömöt, mint a forrás, </a:t>
            </a:r>
          </a:p>
          <a:p>
            <a:r>
              <a:rPr lang="hu-HU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Olyan örömöt kaptam tőled lelkembe!</a:t>
            </a:r>
          </a:p>
          <a:p>
            <a:r>
              <a:rPr lang="hu-HU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Olyan örömöt, mint a forrás</a:t>
            </a:r>
            <a:r>
              <a:rPr lang="hu-HU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hu-HU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Olyan </a:t>
            </a:r>
            <a:r>
              <a:rPr lang="hu-HU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örömöt, mint a forrás, </a:t>
            </a:r>
          </a:p>
          <a:p>
            <a:r>
              <a:rPr lang="hu-HU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Olyan </a:t>
            </a:r>
            <a:r>
              <a:rPr lang="hu-HU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örömöt kaptam tőled </a:t>
            </a:r>
            <a:r>
              <a:rPr lang="hu-HU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lelkembe!</a:t>
            </a:r>
          </a:p>
          <a:p>
            <a:endParaRPr lang="hu-HU" sz="2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hu-HU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Olyan békét, mint a folyó, </a:t>
            </a:r>
          </a:p>
          <a:p>
            <a:r>
              <a:rPr lang="hu-HU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Olyan </a:t>
            </a:r>
            <a:r>
              <a:rPr lang="hu-HU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békét, mint a folyó,</a:t>
            </a:r>
          </a:p>
          <a:p>
            <a:r>
              <a:rPr lang="hu-HU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Olyan </a:t>
            </a:r>
            <a:r>
              <a:rPr lang="hu-HU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békét kaptam </a:t>
            </a:r>
            <a:r>
              <a:rPr lang="hu-HU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tőled </a:t>
            </a:r>
            <a:r>
              <a:rPr lang="hu-HU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lelkembe!</a:t>
            </a:r>
          </a:p>
          <a:p>
            <a:r>
              <a:rPr lang="hu-HU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Olyan békét, mint a folyó, </a:t>
            </a:r>
            <a:endParaRPr lang="hu-HU" sz="20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hu-HU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Olyan </a:t>
            </a:r>
            <a:r>
              <a:rPr lang="hu-HU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békét, mint a folyó,</a:t>
            </a:r>
          </a:p>
          <a:p>
            <a:r>
              <a:rPr lang="hu-HU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Olyan </a:t>
            </a:r>
            <a:r>
              <a:rPr lang="hu-HU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békét kaptam tőled </a:t>
            </a:r>
            <a:r>
              <a:rPr lang="hu-HU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lelkembe!</a:t>
            </a:r>
            <a:endParaRPr lang="hu-HU" sz="2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hu-HU" sz="20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6846073" y="2122998"/>
            <a:ext cx="464753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Olyan szeretetet, mint a tenger, </a:t>
            </a:r>
          </a:p>
          <a:p>
            <a:r>
              <a:rPr lang="hu-HU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Olyan </a:t>
            </a:r>
            <a:r>
              <a:rPr lang="hu-HU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szeretetet, mint a tenger,</a:t>
            </a:r>
          </a:p>
          <a:p>
            <a:r>
              <a:rPr lang="hu-HU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Olyan szeretetet kaptam tőled lelkembe!</a:t>
            </a:r>
          </a:p>
          <a:p>
            <a:r>
              <a:rPr lang="hu-HU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Olyan szeretetet, mint a tenger, </a:t>
            </a:r>
            <a:endParaRPr lang="hu-HU" sz="20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hu-HU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Olyan </a:t>
            </a:r>
            <a:r>
              <a:rPr lang="hu-HU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szeretetet, mint a tenger,</a:t>
            </a:r>
          </a:p>
          <a:p>
            <a:r>
              <a:rPr lang="hu-HU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Olyan </a:t>
            </a:r>
            <a:r>
              <a:rPr lang="hu-HU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szeretetet kaptam tőled </a:t>
            </a:r>
            <a:r>
              <a:rPr lang="hu-HU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lelkembe!</a:t>
            </a:r>
            <a:endParaRPr lang="hu-HU" sz="2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hu-HU" sz="2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hu-HU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Olyan hitet, mint a szikla, </a:t>
            </a:r>
          </a:p>
          <a:p>
            <a:r>
              <a:rPr lang="hu-HU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Olyan </a:t>
            </a:r>
            <a:r>
              <a:rPr lang="hu-HU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hitet, mint a szikla,</a:t>
            </a:r>
          </a:p>
          <a:p>
            <a:r>
              <a:rPr lang="hu-HU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Olyan hitet kaptam </a:t>
            </a:r>
            <a:r>
              <a:rPr lang="hu-HU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tőled </a:t>
            </a:r>
            <a:r>
              <a:rPr lang="hu-HU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lelkembe!</a:t>
            </a:r>
          </a:p>
          <a:p>
            <a:r>
              <a:rPr lang="hu-HU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Olyan hitet, mint a szikla, </a:t>
            </a:r>
            <a:endParaRPr lang="hu-HU" sz="20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hu-HU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Olyan </a:t>
            </a:r>
            <a:r>
              <a:rPr lang="hu-HU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hitet, mint a szikla,</a:t>
            </a:r>
          </a:p>
          <a:p>
            <a:r>
              <a:rPr lang="hu-HU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Olyan hitet </a:t>
            </a:r>
            <a:r>
              <a:rPr lang="hu-HU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kaptam tőled </a:t>
            </a:r>
            <a:r>
              <a:rPr lang="hu-HU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lelkembe!</a:t>
            </a:r>
            <a:endParaRPr lang="hu-HU" sz="2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hu-HU" sz="20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8607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11756" y="221836"/>
            <a:ext cx="2173584" cy="1877008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2338533" y="407842"/>
            <a:ext cx="870164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digitális hittanóra végén így imádkozz:</a:t>
            </a:r>
            <a:endParaRPr lang="hu-HU" sz="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3565" y="1159548"/>
            <a:ext cx="5556682" cy="5534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821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95000">
              <a:srgbClr val="92D050"/>
            </a:gs>
            <a:gs pos="14000">
              <a:srgbClr val="D0E7F7"/>
            </a:gs>
            <a:gs pos="86000">
              <a:schemeClr val="accent1">
                <a:lumMod val="45000"/>
                <a:lumOff val="55000"/>
              </a:schemeClr>
            </a:gs>
            <a:gs pos="99000">
              <a:srgbClr val="FADFA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zövegdoboz 26"/>
          <p:cNvSpPr txBox="1"/>
          <p:nvPr/>
        </p:nvSpPr>
        <p:spPr>
          <a:xfrm>
            <a:off x="8433799" y="3378538"/>
            <a:ext cx="289827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 smtClean="0">
                <a:solidFill>
                  <a:srgbClr val="AE2E51"/>
                </a:solidFill>
                <a:latin typeface="Times New Roman" pitchFamily="18" charset="0"/>
                <a:cs typeface="Times New Roman" pitchFamily="18" charset="0"/>
              </a:rPr>
              <a:t>Kedves Hittanos! </a:t>
            </a:r>
          </a:p>
          <a:p>
            <a:pPr algn="ctr"/>
            <a:r>
              <a:rPr lang="hu-HU" sz="2800" dirty="0" smtClean="0">
                <a:solidFill>
                  <a:srgbClr val="AE2E51"/>
                </a:solidFill>
                <a:latin typeface="Times New Roman" pitchFamily="18" charset="0"/>
                <a:cs typeface="Times New Roman" pitchFamily="18" charset="0"/>
              </a:rPr>
              <a:t>Várunk a következő digitális hittanórára!</a:t>
            </a:r>
          </a:p>
        </p:txBody>
      </p:sp>
      <p:sp>
        <p:nvSpPr>
          <p:cNvPr id="28" name="Szövegdoboz 27"/>
          <p:cNvSpPr txBox="1"/>
          <p:nvPr/>
        </p:nvSpPr>
        <p:spPr>
          <a:xfrm>
            <a:off x="3003692" y="985518"/>
            <a:ext cx="65723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 smtClean="0">
                <a:solidFill>
                  <a:srgbClr val="AE2E5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Veled van Istened, az Úr, </a:t>
            </a:r>
          </a:p>
          <a:p>
            <a:pPr algn="ctr"/>
            <a:r>
              <a:rPr lang="hu-HU" sz="2400" dirty="0" smtClean="0">
                <a:solidFill>
                  <a:srgbClr val="AE2E5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ő erős, és megsegít. </a:t>
            </a:r>
          </a:p>
          <a:p>
            <a:pPr algn="ctr"/>
            <a:r>
              <a:rPr lang="hu-HU" sz="2400" dirty="0" smtClean="0">
                <a:solidFill>
                  <a:srgbClr val="AE2E5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Repesve örül neked, megújít szeretetével, ujjongva örül neked.</a:t>
            </a:r>
          </a:p>
          <a:p>
            <a:pPr algn="ctr"/>
            <a:r>
              <a:rPr lang="hu-HU" sz="2400" dirty="0" smtClean="0">
                <a:solidFill>
                  <a:srgbClr val="AE2E5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(</a:t>
            </a:r>
            <a:r>
              <a:rPr lang="hu-HU" sz="2400" dirty="0" err="1" smtClean="0">
                <a:solidFill>
                  <a:srgbClr val="AE2E5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Zofóniás</a:t>
            </a:r>
            <a:r>
              <a:rPr lang="hu-HU" sz="2400" dirty="0" smtClean="0">
                <a:solidFill>
                  <a:srgbClr val="AE2E5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könyve 3,17)</a:t>
            </a:r>
            <a:endParaRPr lang="hu-HU" sz="2400" dirty="0">
              <a:solidFill>
                <a:srgbClr val="AE2E51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pic>
        <p:nvPicPr>
          <p:cNvPr id="13" name="Kép 12"/>
          <p:cNvPicPr>
            <a:picLocks noChangeAspect="1"/>
          </p:cNvPicPr>
          <p:nvPr/>
        </p:nvPicPr>
        <p:blipFill rotWithShape="1">
          <a:blip r:embed="rId2"/>
          <a:srcRect l="36069" t="18373" r="39594" b="45144"/>
          <a:stretch/>
        </p:blipFill>
        <p:spPr>
          <a:xfrm>
            <a:off x="10278509" y="115884"/>
            <a:ext cx="1800000" cy="1800000"/>
          </a:xfrm>
          <a:prstGeom prst="flowChartConnector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</p:pic>
      <p:sp>
        <p:nvSpPr>
          <p:cNvPr id="23" name="Téglalap 22"/>
          <p:cNvSpPr/>
          <p:nvPr/>
        </p:nvSpPr>
        <p:spPr>
          <a:xfrm>
            <a:off x="3003692" y="167940"/>
            <a:ext cx="6572368" cy="707886"/>
          </a:xfrm>
          <a:prstGeom prst="rect">
            <a:avLst/>
          </a:prstGeom>
          <a:ln w="5080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hu-HU" sz="4000" dirty="0" smtClean="0">
                <a:solidFill>
                  <a:srgbClr val="AE2E51"/>
                </a:solidFill>
                <a:latin typeface="Times New Roman" pitchFamily="18" charset="0"/>
                <a:cs typeface="Times New Roman" pitchFamily="18" charset="0"/>
              </a:rPr>
              <a:t>Áldás</a:t>
            </a:r>
            <a:r>
              <a:rPr lang="hu-HU" sz="4000" dirty="0">
                <a:solidFill>
                  <a:srgbClr val="AE2E51"/>
                </a:solidFill>
                <a:latin typeface="Times New Roman" pitchFamily="18" charset="0"/>
                <a:cs typeface="Times New Roman" pitchFamily="18" charset="0"/>
              </a:rPr>
              <a:t>, békesség!</a:t>
            </a:r>
          </a:p>
        </p:txBody>
      </p:sp>
      <p:sp>
        <p:nvSpPr>
          <p:cNvPr id="24" name="Ellipszis 23"/>
          <p:cNvSpPr>
            <a:spLocks/>
          </p:cNvSpPr>
          <p:nvPr/>
        </p:nvSpPr>
        <p:spPr>
          <a:xfrm>
            <a:off x="7909926" y="2376149"/>
            <a:ext cx="3946018" cy="3820661"/>
          </a:xfrm>
          <a:prstGeom prst="ellipse">
            <a:avLst/>
          </a:prstGeom>
          <a:noFill/>
          <a:ln w="44450">
            <a:gradFill>
              <a:gsLst>
                <a:gs pos="0">
                  <a:srgbClr val="AE2E51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rgbClr val="AE2E5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Ellipszis 24"/>
          <p:cNvSpPr>
            <a:spLocks/>
          </p:cNvSpPr>
          <p:nvPr/>
        </p:nvSpPr>
        <p:spPr>
          <a:xfrm>
            <a:off x="479105" y="2402421"/>
            <a:ext cx="3946018" cy="3820661"/>
          </a:xfrm>
          <a:prstGeom prst="ellipse">
            <a:avLst/>
          </a:prstGeom>
          <a:noFill/>
          <a:ln w="44450">
            <a:gradFill>
              <a:gsLst>
                <a:gs pos="0">
                  <a:srgbClr val="AE2E51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rgbClr val="AE2E51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églalap 25"/>
          <p:cNvSpPr/>
          <p:nvPr/>
        </p:nvSpPr>
        <p:spPr>
          <a:xfrm>
            <a:off x="790292" y="3163094"/>
            <a:ext cx="332364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800" dirty="0" smtClean="0">
                <a:solidFill>
                  <a:srgbClr val="AE2E51"/>
                </a:solidFill>
                <a:latin typeface="Times New Roman" pitchFamily="18" charset="0"/>
                <a:cs typeface="Times New Roman" pitchFamily="18" charset="0"/>
              </a:rPr>
              <a:t>Kedves Szülők!</a:t>
            </a:r>
          </a:p>
          <a:p>
            <a:pPr algn="ctr"/>
            <a:r>
              <a:rPr lang="hu-HU" sz="2800" dirty="0" smtClean="0">
                <a:solidFill>
                  <a:srgbClr val="AE2E51"/>
                </a:solidFill>
                <a:latin typeface="Times New Roman" pitchFamily="18" charset="0"/>
                <a:cs typeface="Times New Roman" pitchFamily="18" charset="0"/>
              </a:rPr>
              <a:t>Köszönjük a segítségüket!</a:t>
            </a:r>
          </a:p>
          <a:p>
            <a:pPr algn="ctr"/>
            <a:r>
              <a:rPr lang="hu-HU" sz="2800" dirty="0" smtClean="0">
                <a:solidFill>
                  <a:srgbClr val="AE2E51"/>
                </a:solidFill>
                <a:latin typeface="Times New Roman" pitchFamily="18" charset="0"/>
                <a:cs typeface="Times New Roman" pitchFamily="18" charset="0"/>
              </a:rPr>
              <a:t>Isten áldását kívánjuk az fenti Igével:</a:t>
            </a:r>
            <a:endParaRPr lang="hu-HU" sz="2800" dirty="0">
              <a:solidFill>
                <a:srgbClr val="AE2E5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4559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815</TotalTime>
  <Words>438</Words>
  <Application>Microsoft Office PowerPoint</Application>
  <PresentationFormat>Egyéni</PresentationFormat>
  <Paragraphs>71</Paragraphs>
  <Slides>8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8</vt:i4>
      </vt:variant>
    </vt:vector>
  </HeadingPairs>
  <TitlesOfParts>
    <vt:vector size="9" baseType="lpstr">
      <vt:lpstr>Office-téma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Microsoft-fiók</dc:creator>
  <cp:lastModifiedBy>Sarkad-Újteleki Református Egyházközség</cp:lastModifiedBy>
  <cp:revision>35</cp:revision>
  <dcterms:created xsi:type="dcterms:W3CDTF">2020-03-23T07:05:58Z</dcterms:created>
  <dcterms:modified xsi:type="dcterms:W3CDTF">2020-03-30T10:47:38Z</dcterms:modified>
</cp:coreProperties>
</file>