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340" r:id="rId2"/>
    <p:sldId id="407" r:id="rId3"/>
    <p:sldId id="310" r:id="rId4"/>
    <p:sldId id="408" r:id="rId5"/>
    <p:sldId id="411" r:id="rId6"/>
    <p:sldId id="427" r:id="rId7"/>
    <p:sldId id="428" r:id="rId8"/>
    <p:sldId id="424" r:id="rId9"/>
    <p:sldId id="429" r:id="rId10"/>
    <p:sldId id="422" r:id="rId11"/>
    <p:sldId id="425" r:id="rId12"/>
    <p:sldId id="426" r:id="rId13"/>
    <p:sldId id="430" r:id="rId14"/>
    <p:sldId id="431" r:id="rId15"/>
    <p:sldId id="432" r:id="rId16"/>
    <p:sldId id="326" r:id="rId17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xmlns="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79B"/>
    <a:srgbClr val="F7D097"/>
    <a:srgbClr val="A51B8B"/>
    <a:srgbClr val="AE2E51"/>
    <a:srgbClr val="FDFAE2"/>
    <a:srgbClr val="F6C6ED"/>
    <a:srgbClr val="FFFF99"/>
    <a:srgbClr val="CAEBFB"/>
    <a:srgbClr val="F1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4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2020. 06. 08.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2020. 06. 08.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A mai óra témája</a:t>
            </a:r>
          </a:p>
          <a:p>
            <a:pPr algn="ctr" eaLnBrk="1" hangingPunct="1"/>
            <a:r>
              <a:rPr lang="hu-HU" altLang="hu-HU" sz="4400" dirty="0" smtClean="0">
                <a:cs typeface="Arial" panose="020B0604020202020204" pitchFamily="34" charset="0"/>
              </a:rPr>
              <a:t>Tanévzáró óra</a:t>
            </a:r>
            <a:endParaRPr lang="hu-HU" altLang="hu-HU" sz="3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0" y="3223647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Van egy </a:t>
            </a:r>
            <a:r>
              <a:rPr lang="hu-HU" sz="2400" noProof="0" dirty="0" smtClean="0">
                <a:solidFill>
                  <a:prstClr val="black"/>
                </a:solidFill>
                <a:latin typeface="Arial" panose="020B0604020202020204"/>
              </a:rPr>
              <a:t>jó hírem!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Bármi vár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is Rád, </a:t>
            </a:r>
            <a:r>
              <a:rPr kumimoji="0" lang="hu-HU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akárm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ilyen terved is van, egy dolog teljesen biztos.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4929173" y="268882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Isten veled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van télen és nyáron, iskolaidőben és szünetben, örömben és szomorúságban egyaránt.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elhő 8"/>
          <p:cNvSpPr/>
          <p:nvPr/>
        </p:nvSpPr>
        <p:spPr>
          <a:xfrm>
            <a:off x="0" y="3223647"/>
            <a:ext cx="6385303" cy="29104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Isten Igéje ezt mondja:</a:t>
            </a:r>
          </a:p>
          <a:p>
            <a:pPr lvl="0" algn="ctr"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„Jézus </a:t>
            </a:r>
            <a:r>
              <a:rPr lang="hu-HU" sz="2400" dirty="0">
                <a:solidFill>
                  <a:schemeClr val="tx1"/>
                </a:solidFill>
              </a:rPr>
              <a:t>Krisztus tegnap, ma és mindörökké ugyanaz</a:t>
            </a:r>
            <a:r>
              <a:rPr lang="hu-HU" sz="2400" dirty="0" smtClean="0">
                <a:solidFill>
                  <a:schemeClr val="tx1"/>
                </a:solidFill>
              </a:rPr>
              <a:t>.” (Zsidók 13,8)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4692789" y="486597"/>
            <a:ext cx="7262827" cy="241773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Ő szüntelen keres Téged.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Te mit teszel?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551543" y="1001486"/>
            <a:ext cx="5718627" cy="192769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Robog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életed, eltelt egy tanév és jön egy nyár…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487886" y="0"/>
            <a:ext cx="5704113" cy="146594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Hol van a helye Istennek az életedben? Csinálj neki teret!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5994400" y="1857829"/>
            <a:ext cx="5529943" cy="253950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noProof="0" dirty="0" smtClean="0">
                <a:solidFill>
                  <a:prstClr val="black"/>
                </a:solidFill>
                <a:latin typeface="Arial" panose="020B0604020202020204"/>
              </a:rPr>
              <a:t>Milyen kapcsolatod van Vele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Keresd Te is ŐT!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5994400" y="4227036"/>
            <a:ext cx="6016169" cy="2275363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noProof="0" dirty="0" smtClean="0">
                <a:solidFill>
                  <a:prstClr val="black"/>
                </a:solidFill>
                <a:latin typeface="Arial" panose="020B0604020202020204"/>
              </a:rPr>
              <a:t>Hogyan tartod ezt a kapcsolatot? Imádkozol?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Istentiszteletre mész? Bibliát olvasol?</a:t>
            </a:r>
            <a:endParaRPr lang="hu-HU" sz="2400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Vagy más módon teszed?</a:t>
            </a:r>
          </a:p>
        </p:txBody>
      </p:sp>
    </p:spTree>
    <p:extLst>
      <p:ext uri="{BB962C8B-B14F-4D97-AF65-F5344CB8AC3E}">
        <p14:creationId xmlns:p14="http://schemas.microsoft.com/office/powerpoint/2010/main" val="20409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felé nyíl 2"/>
          <p:cNvSpPr/>
          <p:nvPr/>
        </p:nvSpPr>
        <p:spPr>
          <a:xfrm>
            <a:off x="4688114" y="580570"/>
            <a:ext cx="4862286" cy="6023429"/>
          </a:xfrm>
          <a:prstGeom prst="upArrow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Isten szeretetét, vezetését, áldását, segítségét kínálja neked. 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Nyáron is.  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felé nyíl 2"/>
          <p:cNvSpPr/>
          <p:nvPr/>
        </p:nvSpPr>
        <p:spPr>
          <a:xfrm>
            <a:off x="5036458" y="420913"/>
            <a:ext cx="3744686" cy="6023429"/>
          </a:xfrm>
          <a:prstGeom prst="upArrow">
            <a:avLst/>
          </a:prstGeom>
          <a:solidFill>
            <a:srgbClr val="FDFA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Jézus ma is hív: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/>
              </a:rPr>
              <a:t>„Kövess engem.”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/>
              </a:rPr>
              <a:t>….</a:t>
            </a:r>
          </a:p>
        </p:txBody>
      </p:sp>
      <p:sp>
        <p:nvSpPr>
          <p:cNvPr id="2" name="Felhő 1"/>
          <p:cNvSpPr/>
          <p:nvPr/>
        </p:nvSpPr>
        <p:spPr>
          <a:xfrm>
            <a:off x="8273143" y="4267200"/>
            <a:ext cx="3628571" cy="220617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 döntés és  válasz a tiéd. </a:t>
            </a:r>
          </a:p>
        </p:txBody>
      </p:sp>
    </p:spTree>
    <p:extLst>
      <p:ext uri="{BB962C8B-B14F-4D97-AF65-F5344CB8AC3E}">
        <p14:creationId xmlns:p14="http://schemas.microsoft.com/office/powerpoint/2010/main" val="39011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2645228" y="273143"/>
            <a:ext cx="8356600" cy="2049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tankönyved, tartós tankönyv – ne felejtsd</a:t>
            </a:r>
            <a:r>
              <a:rPr kumimoji="0" lang="hu-HU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 visszaadni a Hittanoktatódnak!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9" y="0"/>
            <a:ext cx="2154702" cy="2160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98286" y="2778648"/>
            <a:ext cx="7474857" cy="19239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rgbClr val="FF0000"/>
                </a:solidFill>
                <a:effectLst/>
              </a:rPr>
              <a:t>V</a:t>
            </a:r>
            <a:r>
              <a:rPr lang="hu-HU" sz="5400" b="1" cap="none" spc="0" dirty="0" smtClean="0">
                <a:ln/>
                <a:solidFill>
                  <a:srgbClr val="FFC000"/>
                </a:solidFill>
                <a:effectLst/>
              </a:rPr>
              <a:t>A</a:t>
            </a:r>
            <a:r>
              <a:rPr lang="hu-HU" sz="5400" b="1" cap="none" spc="0" dirty="0" smtClean="0">
                <a:ln/>
                <a:solidFill>
                  <a:srgbClr val="00B050"/>
                </a:solidFill>
                <a:effectLst/>
              </a:rPr>
              <a:t>K</a:t>
            </a:r>
            <a:r>
              <a:rPr lang="hu-HU" sz="5400" b="1" cap="none" spc="0" dirty="0" smtClean="0">
                <a:ln/>
                <a:solidFill>
                  <a:srgbClr val="FFFF00"/>
                </a:solidFill>
                <a:effectLst/>
              </a:rPr>
              <a:t>Á</a:t>
            </a:r>
            <a:r>
              <a:rPr lang="hu-HU" sz="5400" b="1" cap="none" spc="0" dirty="0" smtClean="0">
                <a:ln/>
                <a:solidFill>
                  <a:srgbClr val="C5B79B"/>
                </a:solidFill>
                <a:effectLst/>
              </a:rPr>
              <a:t>C</a:t>
            </a:r>
            <a:r>
              <a:rPr lang="hu-HU" sz="5400" b="1" cap="none" spc="0" dirty="0" smtClean="0">
                <a:ln/>
                <a:solidFill>
                  <a:srgbClr val="F7D097"/>
                </a:solidFill>
                <a:effectLst/>
              </a:rPr>
              <a:t>I</a:t>
            </a:r>
            <a:r>
              <a:rPr lang="hu-HU" sz="5400" b="1" cap="none" spc="0" dirty="0" smtClean="0">
                <a:ln/>
                <a:solidFill>
                  <a:srgbClr val="A51B8B"/>
                </a:solidFill>
                <a:effectLst/>
              </a:rPr>
              <a:t>Ó</a:t>
            </a:r>
            <a:endParaRPr lang="hu-HU" sz="5400" b="1" cap="none" spc="0" dirty="0">
              <a:ln/>
              <a:solidFill>
                <a:srgbClr val="A51B8B"/>
              </a:solidFill>
              <a:effectLst/>
            </a:endParaRPr>
          </a:p>
        </p:txBody>
      </p:sp>
      <p:sp>
        <p:nvSpPr>
          <p:cNvPr id="7" name="Felhő 6"/>
          <p:cNvSpPr/>
          <p:nvPr/>
        </p:nvSpPr>
        <p:spPr>
          <a:xfrm>
            <a:off x="8273143" y="3599541"/>
            <a:ext cx="3628571" cy="2206171"/>
          </a:xfrm>
          <a:prstGeom prst="cloud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Áldott nyarat kívánok! 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130628" y="2233022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833008"/>
            <a:ext cx="303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Köszönöm az egész éves munkádat!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smtClean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Várlak jövőre is!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8323" y="5782605"/>
            <a:ext cx="241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fényképek forrása: unsplash.com </a:t>
            </a:r>
            <a:endParaRPr lang="hu-HU" dirty="0"/>
          </a:p>
        </p:txBody>
      </p:sp>
      <p:sp>
        <p:nvSpPr>
          <p:cNvPr id="8" name="Tekercs vízszintesen 7"/>
          <p:cNvSpPr/>
          <p:nvPr/>
        </p:nvSpPr>
        <p:spPr>
          <a:xfrm>
            <a:off x="3037114" y="114590"/>
            <a:ext cx="8997044" cy="6272561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aki a mennyekben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vagy,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meg a te neved,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jöjjön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amint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kenyerünket add meg nekünk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ma,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 meg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vétkeinket,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miképpen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is megbocsátunk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vígy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minket kísértésbe,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Tiéd az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ország,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hatalom,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a dicsőség</a:t>
            </a:r>
            <a:r>
              <a:rPr lang="hu-HU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Ámen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67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 Barátom!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 HOZOTT!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szükséged lesz a következőkre: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Laptop, okostelefon vagy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tablet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Üres lap vagy a füzeted,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hittankönyved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és ceruza.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Te lelkes hozzáállásod. 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Állítsd be a diavetítést és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indítsd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a PPT-t!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használd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16315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3064131" y="255064"/>
            <a:ext cx="8612977" cy="170067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Mi jut eszedbe ezekről a kifejezésekről? Hogyan kerültek ezek elő a tanév során? Írd fel őket a füzetedbe!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9" y="0"/>
            <a:ext cx="2193285" cy="216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41059" y="5223468"/>
            <a:ext cx="2339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hu-HU" sz="5400" dirty="0" smtClean="0">
                <a:ln w="0">
                  <a:solidFill>
                    <a:srgbClr val="00B0F0"/>
                  </a:solidFill>
                </a:ln>
                <a:solidFill>
                  <a:srgbClr val="AE2E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BIBLIA</a:t>
            </a:r>
            <a:endParaRPr lang="hu-HU" sz="5400" b="0" cap="none" spc="0" dirty="0">
              <a:ln w="0">
                <a:solidFill>
                  <a:srgbClr val="00B0F0"/>
                </a:solidFill>
              </a:ln>
              <a:solidFill>
                <a:srgbClr val="AE2E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531107" y="2297973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>
                  <a:solidFill>
                    <a:srgbClr val="C5B79B"/>
                  </a:solidFill>
                </a:ln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TISZTELET</a:t>
            </a:r>
            <a:endParaRPr lang="hu-HU" sz="5400" b="0" cap="none" spc="0" dirty="0">
              <a:ln w="0">
                <a:solidFill>
                  <a:srgbClr val="C5B79B"/>
                </a:solidFill>
              </a:ln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42215" y="3735720"/>
            <a:ext cx="2223687" cy="92333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7D097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ISTEN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7D097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13129" y="3219602"/>
            <a:ext cx="313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TANÍTÁS</a:t>
            </a:r>
            <a:endParaRPr lang="hu-H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850548" y="1903706"/>
            <a:ext cx="3826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rgbClr val="F6C6ED"/>
                </a:solidFill>
                <a:effectLst/>
              </a:rPr>
              <a:t>PÉLDÁZAT</a:t>
            </a:r>
            <a:endParaRPr lang="hu-HU" sz="5400" b="1" cap="none" spc="0" dirty="0">
              <a:ln/>
              <a:solidFill>
                <a:srgbClr val="F6C6ED"/>
              </a:solidFill>
              <a:effectLst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008379" y="3429596"/>
            <a:ext cx="4018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HITVALLÁS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676456" y="5685133"/>
            <a:ext cx="4955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TÖRTÉNELEM</a:t>
            </a:r>
            <a:endParaRPr lang="hu-H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358572" y="4838747"/>
            <a:ext cx="3318536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</a:rPr>
              <a:t>ÉN MAGAM</a:t>
            </a:r>
            <a:endParaRPr lang="hu-H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-1" y="216976"/>
            <a:ext cx="6270171" cy="271220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Az életünk halad. Sok út van előttünk és körülöttünk.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Eltelt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egy tanév és sok minden vár még Rád.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Nézzünk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egy kicsit vissza!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5966847" y="2526224"/>
            <a:ext cx="6421467" cy="35620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400" dirty="0">
                <a:solidFill>
                  <a:prstClr val="black"/>
                </a:solidFill>
              </a:rPr>
              <a:t>Írd fel a füzetedbe, hogy mi az a három dolog, amit ebben az évben </a:t>
            </a:r>
            <a:r>
              <a:rPr lang="hu-HU" sz="2400" dirty="0" smtClean="0">
                <a:solidFill>
                  <a:prstClr val="black"/>
                </a:solidFill>
              </a:rPr>
              <a:t>felismertél:</a:t>
            </a:r>
          </a:p>
          <a:p>
            <a:pPr lvl="0" algn="ctr">
              <a:defRPr/>
            </a:pPr>
            <a:r>
              <a:rPr lang="hu-HU" sz="2400" dirty="0" smtClean="0">
                <a:solidFill>
                  <a:prstClr val="black"/>
                </a:solidFill>
              </a:rPr>
              <a:t>Istenről</a:t>
            </a:r>
            <a:r>
              <a:rPr lang="hu-HU" sz="2400" dirty="0">
                <a:solidFill>
                  <a:prstClr val="black"/>
                </a:solidFill>
              </a:rPr>
              <a:t>,</a:t>
            </a:r>
          </a:p>
          <a:p>
            <a:pPr lvl="0" algn="ctr">
              <a:defRPr/>
            </a:pPr>
            <a:r>
              <a:rPr lang="hu-HU" sz="2400" dirty="0">
                <a:solidFill>
                  <a:prstClr val="black"/>
                </a:solidFill>
              </a:rPr>
              <a:t>saját </a:t>
            </a:r>
            <a:r>
              <a:rPr lang="hu-HU" sz="2400" dirty="0" smtClean="0">
                <a:solidFill>
                  <a:prstClr val="black"/>
                </a:solidFill>
              </a:rPr>
              <a:t>magadról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2400" dirty="0" smtClean="0">
                <a:solidFill>
                  <a:prstClr val="black"/>
                </a:solidFill>
              </a:rPr>
              <a:t>és a </a:t>
            </a:r>
            <a:r>
              <a:rPr lang="hu-HU" sz="2400" dirty="0">
                <a:solidFill>
                  <a:prstClr val="black"/>
                </a:solidFill>
              </a:rPr>
              <a:t>körülötted lévő világról!</a:t>
            </a:r>
          </a:p>
        </p:txBody>
      </p:sp>
    </p:spTree>
    <p:extLst>
      <p:ext uri="{BB962C8B-B14F-4D97-AF65-F5344CB8AC3E}">
        <p14:creationId xmlns:p14="http://schemas.microsoft.com/office/powerpoint/2010/main" val="31168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2569029" y="4702629"/>
            <a:ext cx="7170057" cy="186963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beszéljünk egy kicsit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jelenről! Ha ezekbe 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képzeletbeli tükrökbe nézel, mit látsz?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03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elhő 2"/>
          <p:cNvSpPr/>
          <p:nvPr/>
        </p:nvSpPr>
        <p:spPr>
          <a:xfrm>
            <a:off x="2264229" y="4542971"/>
            <a:ext cx="7474857" cy="202929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 vagy TE? Mi és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ki áll hozzád közel? Mit mondanak/mutatnak rólad ezek a tükrök? A barátaid, családod, hobbid, hited…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551543" y="1001486"/>
            <a:ext cx="5718627" cy="192769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tekintsünk kicsit előre…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5966847" y="2526224"/>
            <a:ext cx="6421467" cy="356202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vársz ettől a nyártól? Mesélj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egy kicsit a terveidről, vágyaidról!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aseline="0" dirty="0" smtClean="0">
                <a:solidFill>
                  <a:prstClr val="black"/>
                </a:solidFill>
                <a:latin typeface="Arial" panose="020B0604020202020204"/>
              </a:rPr>
              <a:t>Írd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 le ezeket is vagy készíts egy rajzot vagy hangüzenetet!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4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elhő 4"/>
          <p:cNvSpPr/>
          <p:nvPr/>
        </p:nvSpPr>
        <p:spPr>
          <a:xfrm>
            <a:off x="551543" y="1001486"/>
            <a:ext cx="5718627" cy="192769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Miközben robogsz… és élvezed a nyarat, életed az életed, gondold végig a következőket!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6662056" y="464456"/>
            <a:ext cx="5529943" cy="100148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Ki tart veled az úton?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6662055" y="2547256"/>
            <a:ext cx="5529943" cy="119693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családod és a barátaid?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5994400" y="4227037"/>
            <a:ext cx="6016169" cy="202862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Vagy talán úgy érzed, hogy senki…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9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3304</TotalTime>
  <Words>573</Words>
  <Application>Microsoft Office PowerPoint</Application>
  <PresentationFormat>Egyéni</PresentationFormat>
  <Paragraphs>89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Nagyvárosi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468</cp:revision>
  <dcterms:created xsi:type="dcterms:W3CDTF">2020-03-16T06:58:02Z</dcterms:created>
  <dcterms:modified xsi:type="dcterms:W3CDTF">2020-06-08T03:20:03Z</dcterms:modified>
</cp:coreProperties>
</file>