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sldIdLst>
    <p:sldId id="340" r:id="rId2"/>
    <p:sldId id="407" r:id="rId3"/>
    <p:sldId id="310" r:id="rId4"/>
    <p:sldId id="427" r:id="rId5"/>
    <p:sldId id="428" r:id="rId6"/>
    <p:sldId id="425" r:id="rId7"/>
    <p:sldId id="429" r:id="rId8"/>
    <p:sldId id="432" r:id="rId9"/>
    <p:sldId id="431" r:id="rId10"/>
    <p:sldId id="433" r:id="rId11"/>
    <p:sldId id="426" r:id="rId12"/>
    <p:sldId id="434" r:id="rId13"/>
    <p:sldId id="326" r:id="rId14"/>
  </p:sldIdLst>
  <p:sldSz cx="12192000" cy="6858000"/>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ászi Andrea" initials="SA" lastIdx="2" clrIdx="0">
    <p:extLst>
      <p:ext uri="{19B8F6BF-5375-455C-9EA6-DF929625EA0E}">
        <p15:presenceInfo xmlns:p15="http://schemas.microsoft.com/office/powerpoint/2012/main" xmlns="" userId="Szászi 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E2"/>
    <a:srgbClr val="F6C6ED"/>
    <a:srgbClr val="CAEBFB"/>
    <a:srgbClr val="F1B051"/>
    <a:srgbClr val="FFFF99"/>
    <a:srgbClr val="F7D097"/>
    <a:srgbClr val="C5B79B"/>
    <a:srgbClr val="AE2E51"/>
    <a:srgbClr val="A51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p:scale>
          <a:sx n="96" d="100"/>
          <a:sy n="96" d="100"/>
        </p:scale>
        <p:origin x="-15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E18AA-1F86-44E5-A2A6-3A16915C948C}" type="datetimeFigureOut">
              <a:rPr lang="hu-HU" smtClean="0"/>
              <a:t>2020. 06. 02.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4C41B-1CB7-4DEB-840F-E7AC51E4416C}" type="slidenum">
              <a:rPr lang="hu-HU" smtClean="0"/>
              <a:t>‹#›</a:t>
            </a:fld>
            <a:endParaRPr lang="hu-HU"/>
          </a:p>
        </p:txBody>
      </p:sp>
    </p:spTree>
    <p:extLst>
      <p:ext uri="{BB962C8B-B14F-4D97-AF65-F5344CB8AC3E}">
        <p14:creationId xmlns:p14="http://schemas.microsoft.com/office/powerpoint/2010/main" val="1286229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Kattintson ide az alcím mintájának szerkesztéséhez</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a:defRPr/>
            </a:pPr>
            <a:fld id="{03EFA43C-7CD0-476F-9479-9BA0E1D80254}" type="datetimeFigureOut">
              <a:rPr lang="hu-HU" smtClean="0"/>
              <a:pPr>
                <a:defRPr/>
              </a:pPr>
              <a:t>2020. 06. 02.</a:t>
            </a:fld>
            <a:endParaRPr lang="hu-H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a:defRPr/>
            </a:pPr>
            <a:fld id="{C2478477-50A6-4CD3-A0B5-45EB0F41966C}" type="slidenum">
              <a:rPr lang="hu-HU" smtClean="0"/>
              <a:pPr>
                <a:defRPr/>
              </a:pPr>
              <a:t>‹#›</a:t>
            </a:fld>
            <a:endParaRPr lang="hu-HU"/>
          </a:p>
        </p:txBody>
      </p:sp>
    </p:spTree>
    <p:extLst>
      <p:ext uri="{BB962C8B-B14F-4D97-AF65-F5344CB8AC3E}">
        <p14:creationId xmlns:p14="http://schemas.microsoft.com/office/powerpoint/2010/main" val="42756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69FAE8DF-808F-4D63-8F45-975A037C07F9}" type="datetimeFigureOut">
              <a:rPr lang="hu-HU" smtClean="0"/>
              <a:pPr>
                <a:defRPr/>
              </a:pPr>
              <a:t>2020. 06. 02.</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98E1B54D-24B6-4722-A911-3EF28A747D0B}" type="slidenum">
              <a:rPr lang="hu-HU" smtClean="0"/>
              <a:pPr>
                <a:defRPr/>
              </a:pPr>
              <a:t>‹#›</a:t>
            </a:fld>
            <a:endParaRPr lang="hu-HU"/>
          </a:p>
        </p:txBody>
      </p:sp>
    </p:spTree>
    <p:extLst>
      <p:ext uri="{BB962C8B-B14F-4D97-AF65-F5344CB8AC3E}">
        <p14:creationId xmlns:p14="http://schemas.microsoft.com/office/powerpoint/2010/main" val="275914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722B1934-D7B2-402C-A23B-178A912D182F}" type="datetimeFigureOut">
              <a:rPr lang="hu-HU" smtClean="0"/>
              <a:pPr>
                <a:defRPr/>
              </a:pPr>
              <a:t>2020. 06. 02.</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0824D389-DE5D-4554-B04A-394355CDF295}" type="slidenum">
              <a:rPr lang="hu-HU" smtClean="0"/>
              <a:pPr>
                <a:defRPr/>
              </a:pPr>
              <a:t>‹#›</a:t>
            </a:fld>
            <a:endParaRPr lang="hu-HU"/>
          </a:p>
        </p:txBody>
      </p:sp>
    </p:spTree>
    <p:extLst>
      <p:ext uri="{BB962C8B-B14F-4D97-AF65-F5344CB8AC3E}">
        <p14:creationId xmlns:p14="http://schemas.microsoft.com/office/powerpoint/2010/main" val="226631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43CDCC7A-34A9-49AA-AC9C-C70CEDB3C21D}" type="datetimeFigureOut">
              <a:rPr lang="hu-HU" smtClean="0"/>
              <a:pPr>
                <a:defRPr/>
              </a:pPr>
              <a:t>2020. 06. 02.</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F3C08A8A-D35B-45D9-A2BE-0AF7EEE9877B}" type="slidenum">
              <a:rPr lang="hu-HU" smtClean="0"/>
              <a:pPr>
                <a:defRPr/>
              </a:pPr>
              <a:t>‹#›</a:t>
            </a:fld>
            <a:endParaRPr lang="hu-HU"/>
          </a:p>
        </p:txBody>
      </p:sp>
    </p:spTree>
    <p:extLst>
      <p:ext uri="{BB962C8B-B14F-4D97-AF65-F5344CB8AC3E}">
        <p14:creationId xmlns:p14="http://schemas.microsoft.com/office/powerpoint/2010/main" val="389910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hu-HU" smtClean="0"/>
              <a:t>Mintacím szerkesztése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a:defRPr/>
            </a:pPr>
            <a:fld id="{B5E38F00-DF8F-4245-9EE6-242C680CA9F4}" type="datetimeFigureOut">
              <a:rPr lang="hu-HU" smtClean="0"/>
              <a:pPr>
                <a:defRPr/>
              </a:pPr>
              <a:t>2020. 06. 02.</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8D8D9097-46FF-478D-A8AD-7B434A86400F}" type="slidenum">
              <a:rPr lang="hu-HU" smtClean="0"/>
              <a:pPr>
                <a:defRPr/>
              </a:pPr>
              <a:t>‹#›</a:t>
            </a:fld>
            <a:endParaRPr lang="hu-HU"/>
          </a:p>
        </p:txBody>
      </p:sp>
    </p:spTree>
    <p:extLst>
      <p:ext uri="{BB962C8B-B14F-4D97-AF65-F5344CB8AC3E}">
        <p14:creationId xmlns:p14="http://schemas.microsoft.com/office/powerpoint/2010/main" val="308041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pPr>
              <a:defRPr/>
            </a:pPr>
            <a:fld id="{C4B43B1A-64EA-4E71-B497-4DF827958F2F}" type="datetimeFigureOut">
              <a:rPr lang="hu-HU" smtClean="0"/>
              <a:pPr>
                <a:defRPr/>
              </a:pPr>
              <a:t>2020. 06. 02.</a:t>
            </a:fld>
            <a:endParaRPr lang="hu-HU"/>
          </a:p>
        </p:txBody>
      </p:sp>
      <p:sp>
        <p:nvSpPr>
          <p:cNvPr id="6" name="Footer Placeholder 5"/>
          <p:cNvSpPr>
            <a:spLocks noGrp="1"/>
          </p:cNvSpPr>
          <p:nvPr>
            <p:ph type="ftr" sz="quarter" idx="11"/>
          </p:nvPr>
        </p:nvSpPr>
        <p:spPr/>
        <p:txBody>
          <a:bodyPr/>
          <a:lstStyle/>
          <a:p>
            <a:pPr>
              <a:defRPr/>
            </a:pPr>
            <a:endParaRPr lang="hu-HU"/>
          </a:p>
        </p:txBody>
      </p:sp>
      <p:sp>
        <p:nvSpPr>
          <p:cNvPr id="7" name="Slide Number Placeholder 6"/>
          <p:cNvSpPr>
            <a:spLocks noGrp="1"/>
          </p:cNvSpPr>
          <p:nvPr>
            <p:ph type="sldNum" sz="quarter" idx="12"/>
          </p:nvPr>
        </p:nvSpPr>
        <p:spPr/>
        <p:txBody>
          <a:bodyPr/>
          <a:lstStyle/>
          <a:p>
            <a:pPr>
              <a:defRPr/>
            </a:pPr>
            <a:fld id="{660CB6A4-9FD7-422B-9018-603747245EE8}" type="slidenum">
              <a:rPr lang="hu-HU" smtClean="0"/>
              <a:pPr>
                <a:defRPr/>
              </a:pPr>
              <a:t>‹#›</a:t>
            </a:fld>
            <a:endParaRPr lang="hu-HU"/>
          </a:p>
        </p:txBody>
      </p:sp>
    </p:spTree>
    <p:extLst>
      <p:ext uri="{BB962C8B-B14F-4D97-AF65-F5344CB8AC3E}">
        <p14:creationId xmlns:p14="http://schemas.microsoft.com/office/powerpoint/2010/main" val="296082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pPr>
              <a:defRPr/>
            </a:pPr>
            <a:fld id="{BD2C60FA-38EE-48ED-8771-8B67405B21A0}" type="datetimeFigureOut">
              <a:rPr lang="hu-HU" smtClean="0"/>
              <a:pPr>
                <a:defRPr/>
              </a:pPr>
              <a:t>2020. 06. 02.</a:t>
            </a:fld>
            <a:endParaRPr lang="hu-HU"/>
          </a:p>
        </p:txBody>
      </p:sp>
      <p:sp>
        <p:nvSpPr>
          <p:cNvPr id="8" name="Footer Placeholder 7"/>
          <p:cNvSpPr>
            <a:spLocks noGrp="1"/>
          </p:cNvSpPr>
          <p:nvPr>
            <p:ph type="ftr" sz="quarter" idx="11"/>
          </p:nvPr>
        </p:nvSpPr>
        <p:spPr/>
        <p:txBody>
          <a:bodyPr/>
          <a:lstStyle/>
          <a:p>
            <a:pPr>
              <a:defRPr/>
            </a:pPr>
            <a:endParaRPr lang="hu-HU"/>
          </a:p>
        </p:txBody>
      </p:sp>
      <p:sp>
        <p:nvSpPr>
          <p:cNvPr id="9" name="Slide Number Placeholder 8"/>
          <p:cNvSpPr>
            <a:spLocks noGrp="1"/>
          </p:cNvSpPr>
          <p:nvPr>
            <p:ph type="sldNum" sz="quarter" idx="12"/>
          </p:nvPr>
        </p:nvSpPr>
        <p:spPr/>
        <p:txBody>
          <a:bodyPr/>
          <a:lstStyle/>
          <a:p>
            <a:pPr>
              <a:defRPr/>
            </a:pPr>
            <a:fld id="{BFB4D16F-CF92-476A-B935-9293DE79692D}" type="slidenum">
              <a:rPr lang="hu-HU" smtClean="0"/>
              <a:pPr>
                <a:defRPr/>
              </a:pPr>
              <a:t>‹#›</a:t>
            </a:fld>
            <a:endParaRPr lang="hu-HU"/>
          </a:p>
        </p:txBody>
      </p:sp>
    </p:spTree>
    <p:extLst>
      <p:ext uri="{BB962C8B-B14F-4D97-AF65-F5344CB8AC3E}">
        <p14:creationId xmlns:p14="http://schemas.microsoft.com/office/powerpoint/2010/main" val="65210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pPr>
              <a:defRPr/>
            </a:pPr>
            <a:fld id="{CCCEB10F-ECEF-4115-95E2-DB87E9E69DFF}" type="datetimeFigureOut">
              <a:rPr lang="hu-HU" smtClean="0"/>
              <a:pPr>
                <a:defRPr/>
              </a:pPr>
              <a:t>2020. 06. 02.</a:t>
            </a:fld>
            <a:endParaRPr lang="hu-HU"/>
          </a:p>
        </p:txBody>
      </p:sp>
      <p:sp>
        <p:nvSpPr>
          <p:cNvPr id="4" name="Footer Placeholder 3"/>
          <p:cNvSpPr>
            <a:spLocks noGrp="1"/>
          </p:cNvSpPr>
          <p:nvPr>
            <p:ph type="ftr" sz="quarter" idx="11"/>
          </p:nvPr>
        </p:nvSpPr>
        <p:spPr/>
        <p:txBody>
          <a:bodyPr/>
          <a:lstStyle/>
          <a:p>
            <a:pPr>
              <a:defRPr/>
            </a:pPr>
            <a:endParaRPr lang="hu-HU"/>
          </a:p>
        </p:txBody>
      </p:sp>
      <p:sp>
        <p:nvSpPr>
          <p:cNvPr id="5" name="Slide Number Placeholder 4"/>
          <p:cNvSpPr>
            <a:spLocks noGrp="1"/>
          </p:cNvSpPr>
          <p:nvPr>
            <p:ph type="sldNum" sz="quarter" idx="12"/>
          </p:nvPr>
        </p:nvSpPr>
        <p:spPr/>
        <p:txBody>
          <a:bodyPr/>
          <a:lstStyle/>
          <a:p>
            <a:pPr>
              <a:defRPr/>
            </a:pPr>
            <a:fld id="{7D966A2F-0CB6-4D49-91FF-C2DA7FEB33EC}" type="slidenum">
              <a:rPr lang="hu-HU" smtClean="0"/>
              <a:pPr>
                <a:defRPr/>
              </a:pPr>
              <a:t>‹#›</a:t>
            </a:fld>
            <a:endParaRPr lang="hu-HU"/>
          </a:p>
        </p:txBody>
      </p:sp>
    </p:spTree>
    <p:extLst>
      <p:ext uri="{BB962C8B-B14F-4D97-AF65-F5344CB8AC3E}">
        <p14:creationId xmlns:p14="http://schemas.microsoft.com/office/powerpoint/2010/main" val="336295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1067F1-9641-4661-8CE2-E4C09572765B}" type="datetimeFigureOut">
              <a:rPr lang="hu-HU" smtClean="0"/>
              <a:pPr>
                <a:defRPr/>
              </a:pPr>
              <a:t>2020. 06. 02.</a:t>
            </a:fld>
            <a:endParaRPr lang="hu-HU"/>
          </a:p>
        </p:txBody>
      </p:sp>
      <p:sp>
        <p:nvSpPr>
          <p:cNvPr id="3" name="Footer Placeholder 2"/>
          <p:cNvSpPr>
            <a:spLocks noGrp="1"/>
          </p:cNvSpPr>
          <p:nvPr>
            <p:ph type="ftr" sz="quarter" idx="11"/>
          </p:nvPr>
        </p:nvSpPr>
        <p:spPr/>
        <p:txBody>
          <a:bodyPr/>
          <a:lstStyle/>
          <a:p>
            <a:pPr>
              <a:defRPr/>
            </a:pPr>
            <a:endParaRPr lang="hu-HU"/>
          </a:p>
        </p:txBody>
      </p:sp>
      <p:sp>
        <p:nvSpPr>
          <p:cNvPr id="4" name="Slide Number Placeholder 3"/>
          <p:cNvSpPr>
            <a:spLocks noGrp="1"/>
          </p:cNvSpPr>
          <p:nvPr>
            <p:ph type="sldNum" sz="quarter" idx="12"/>
          </p:nvPr>
        </p:nvSpPr>
        <p:spPr/>
        <p:txBody>
          <a:bodyPr/>
          <a:lstStyle/>
          <a:p>
            <a:pPr>
              <a:defRPr/>
            </a:pPr>
            <a:fld id="{8EDCA7D1-8A40-4F2E-8D20-7D17394E0BBB}" type="slidenum">
              <a:rPr lang="hu-HU" smtClean="0"/>
              <a:pPr>
                <a:defRPr/>
              </a:pPr>
              <a:t>‹#›</a:t>
            </a:fld>
            <a:endParaRPr lang="hu-HU"/>
          </a:p>
        </p:txBody>
      </p:sp>
    </p:spTree>
    <p:extLst>
      <p:ext uri="{BB962C8B-B14F-4D97-AF65-F5344CB8AC3E}">
        <p14:creationId xmlns:p14="http://schemas.microsoft.com/office/powerpoint/2010/main" val="347403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hu-HU" smtClean="0"/>
              <a:t>Mintacím szerkesztése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hu-HU" smtClean="0"/>
              <a:t>Mintaszöveg szerkesztése</a:t>
            </a:r>
          </a:p>
        </p:txBody>
      </p:sp>
      <p:sp>
        <p:nvSpPr>
          <p:cNvPr id="5" name="Date Placeholder 4"/>
          <p:cNvSpPr>
            <a:spLocks noGrp="1"/>
          </p:cNvSpPr>
          <p:nvPr>
            <p:ph type="dt" sz="half" idx="10"/>
          </p:nvPr>
        </p:nvSpPr>
        <p:spPr/>
        <p:txBody>
          <a:bodyPr/>
          <a:lstStyle/>
          <a:p>
            <a:pPr>
              <a:defRPr/>
            </a:pPr>
            <a:fld id="{FCE31B7E-5F56-4253-8C41-BB7AC008ACFB}" type="datetimeFigureOut">
              <a:rPr lang="hu-HU" smtClean="0"/>
              <a:pPr>
                <a:defRPr/>
              </a:pPr>
              <a:t>2020. 06. 02.</a:t>
            </a:fld>
            <a:endParaRPr lang="hu-HU"/>
          </a:p>
        </p:txBody>
      </p:sp>
      <p:sp>
        <p:nvSpPr>
          <p:cNvPr id="6" name="Footer Placeholder 5"/>
          <p:cNvSpPr>
            <a:spLocks noGrp="1"/>
          </p:cNvSpPr>
          <p:nvPr>
            <p:ph type="ftr" sz="quarter" idx="11"/>
          </p:nvPr>
        </p:nvSpPr>
        <p:spPr/>
        <p:txBody>
          <a:bodyPr/>
          <a:lstStyle/>
          <a:p>
            <a:pPr>
              <a:defRPr/>
            </a:pPr>
            <a:endParaRPr lang="hu-H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653D7EDD-368C-4422-89F6-7C925E097173}" type="slidenum">
              <a:rPr lang="hu-HU" smtClean="0"/>
              <a:pPr>
                <a:defRPr/>
              </a:pPr>
              <a:t>‹#›</a:t>
            </a:fld>
            <a:endParaRPr lang="hu-HU"/>
          </a:p>
        </p:txBody>
      </p:sp>
    </p:spTree>
    <p:extLst>
      <p:ext uri="{BB962C8B-B14F-4D97-AF65-F5344CB8AC3E}">
        <p14:creationId xmlns:p14="http://schemas.microsoft.com/office/powerpoint/2010/main" val="58867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a:defRPr/>
            </a:pPr>
            <a:fld id="{539BFC40-85D5-422D-90F3-2BFCE4F33283}" type="datetimeFigureOut">
              <a:rPr lang="hu-HU" smtClean="0"/>
              <a:pPr>
                <a:defRPr/>
              </a:pPr>
              <a:t>2020. 06. 02.</a:t>
            </a:fld>
            <a:endParaRPr lang="hu-H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a:defRPr/>
            </a:pPr>
            <a:fld id="{C207A083-9F1D-4A07-AAD3-9854E9D2A71B}" type="slidenum">
              <a:rPr lang="hu-HU" smtClean="0"/>
              <a:pPr>
                <a:defRPr/>
              </a:pPr>
              <a:t>‹#›</a:t>
            </a:fld>
            <a:endParaRPr lang="hu-HU"/>
          </a:p>
        </p:txBody>
      </p:sp>
    </p:spTree>
    <p:extLst>
      <p:ext uri="{BB962C8B-B14F-4D97-AF65-F5344CB8AC3E}">
        <p14:creationId xmlns:p14="http://schemas.microsoft.com/office/powerpoint/2010/main" val="25907451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a:defRPr/>
            </a:pPr>
            <a:fld id="{B9AC888E-8510-46EE-8DFB-50527AC3FC9B}" type="datetimeFigureOut">
              <a:rPr lang="hu-HU" smtClean="0"/>
              <a:pPr>
                <a:defRPr/>
              </a:pPr>
              <a:t>2020. 06. 02.</a:t>
            </a:fld>
            <a:endParaRPr lang="hu-H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a:defRPr/>
            </a:pPr>
            <a:endParaRPr lang="hu-H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a:defRPr/>
            </a:pPr>
            <a:fld id="{B6F41E3B-6962-4596-97E0-2AA214D940BE}" type="slidenum">
              <a:rPr lang="hu-HU" smtClean="0"/>
              <a:pPr>
                <a:defRPr/>
              </a:pPr>
              <a:t>‹#›</a:t>
            </a:fld>
            <a:endParaRPr lang="hu-HU"/>
          </a:p>
        </p:txBody>
      </p:sp>
    </p:spTree>
    <p:extLst>
      <p:ext uri="{BB962C8B-B14F-4D97-AF65-F5344CB8AC3E}">
        <p14:creationId xmlns:p14="http://schemas.microsoft.com/office/powerpoint/2010/main" val="23777717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hyperlink" Target="https://unsplash.com/photos/IUY_3DvM__w" TargetMode="Externa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wps.com/download"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3hrLxGTqCs"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www.youtube.com/watch?v=VBFPtUQCiz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418923" y="181845"/>
            <a:ext cx="3589760" cy="2885155"/>
          </a:xfrm>
          <a:prstGeom prst="ellipse">
            <a:avLst/>
          </a:prstGeom>
          <a:solidFill>
            <a:srgbClr val="F7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rgbClr val="AE2E51"/>
                </a:solidFill>
                <a:latin typeface="Arial" panose="020B0604020202020204" pitchFamily="34" charset="0"/>
                <a:cs typeface="Arial" panose="020B0604020202020204" pitchFamily="34" charset="0"/>
              </a:rPr>
              <a:t>DIGITÁLIS HITTANÓRA</a:t>
            </a:r>
          </a:p>
          <a:p>
            <a:pPr algn="ctr"/>
            <a:endParaRPr lang="hu-HU" sz="2400" b="1" dirty="0" smtClean="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8082643" y="181846"/>
            <a:ext cx="3589760" cy="2885155"/>
          </a:xfrm>
          <a:prstGeom prst="ellipse">
            <a:avLst/>
          </a:prstGeom>
          <a:solidFill>
            <a:srgbClr val="F7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rgbClr val="AE2E51"/>
                </a:solidFill>
                <a:latin typeface="Arial" panose="020B0604020202020204" pitchFamily="34" charset="0"/>
                <a:cs typeface="Arial" panose="020B0604020202020204" pitchFamily="34" charset="0"/>
              </a:rPr>
              <a:t>ÁLDÁS, BÉKESSÉG!</a:t>
            </a:r>
          </a:p>
          <a:p>
            <a:pPr algn="ctr"/>
            <a:endParaRPr lang="hu-HU" sz="2400" b="1" dirty="0" smtClean="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417309" y="3373978"/>
            <a:ext cx="11691257" cy="1446550"/>
          </a:xfrm>
          <a:prstGeom prst="rect">
            <a:avLst/>
          </a:prstGeom>
          <a:gradFill>
            <a:gsLst>
              <a:gs pos="0">
                <a:srgbClr val="AE2E51"/>
              </a:gs>
              <a:gs pos="74000">
                <a:schemeClr val="accent1">
                  <a:lumMod val="45000"/>
                  <a:lumOff val="55000"/>
                </a:schemeClr>
              </a:gs>
              <a:gs pos="1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smtClean="0">
                <a:cs typeface="Arial" panose="020B0604020202020204" pitchFamily="34" charset="0"/>
              </a:rPr>
              <a:t>A mai óra témája</a:t>
            </a:r>
          </a:p>
          <a:p>
            <a:pPr algn="ctr" eaLnBrk="1" hangingPunct="1"/>
            <a:r>
              <a:rPr lang="hu-HU" altLang="hu-HU" sz="4400" dirty="0" smtClean="0">
                <a:cs typeface="Arial" panose="020B0604020202020204" pitchFamily="34" charset="0"/>
              </a:rPr>
              <a:t>Fiatalok Isten vonzásában</a:t>
            </a:r>
            <a:endParaRPr lang="hu-HU" altLang="hu-HU" sz="3600" dirty="0" smtClean="0">
              <a:cs typeface="Arial" panose="020B0604020202020204" pitchFamily="34" charset="0"/>
            </a:endParaRPr>
          </a:p>
        </p:txBody>
      </p:sp>
    </p:spTree>
    <p:extLst>
      <p:ext uri="{BB962C8B-B14F-4D97-AF65-F5344CB8AC3E}">
        <p14:creationId xmlns:p14="http://schemas.microsoft.com/office/powerpoint/2010/main" val="375153789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xmlns="" id="{53FE64C0-D993-4EEF-AA05-B79CABA935D0}"/>
              </a:ext>
            </a:extLst>
          </p:cNvPr>
          <p:cNvSpPr>
            <a:spLocks noGrp="1"/>
          </p:cNvSpPr>
          <p:nvPr>
            <p:ph idx="1"/>
          </p:nvPr>
        </p:nvSpPr>
        <p:spPr>
          <a:xfrm>
            <a:off x="2454953" y="444263"/>
            <a:ext cx="9427197" cy="5049077"/>
          </a:xfrm>
        </p:spPr>
        <p:txBody>
          <a:bodyPr>
            <a:normAutofit/>
          </a:bodyPr>
          <a:lstStyle/>
          <a:p>
            <a:pPr marL="0" indent="0" algn="just">
              <a:buNone/>
            </a:pPr>
            <a:r>
              <a:rPr lang="hu-HU" b="1" dirty="0">
                <a:solidFill>
                  <a:schemeClr val="tx1"/>
                </a:solidFill>
              </a:rPr>
              <a:t>Mit válaszolnál az alábbi helyzetekben? Válassz ki hármat a felsoroltak közül és a válaszodat írd le a füzetedbe 2-3 mondatban!</a:t>
            </a:r>
          </a:p>
          <a:p>
            <a:pPr algn="just">
              <a:buFont typeface="Wingdings" panose="05000000000000000000" pitchFamily="2" charset="2"/>
              <a:buChar char="v"/>
            </a:pPr>
            <a:r>
              <a:rPr lang="hu-HU" dirty="0" smtClean="0">
                <a:solidFill>
                  <a:schemeClr val="tx1"/>
                </a:solidFill>
              </a:rPr>
              <a:t> Osztálytársad </a:t>
            </a:r>
            <a:r>
              <a:rPr lang="hu-HU" dirty="0">
                <a:solidFill>
                  <a:schemeClr val="tx1"/>
                </a:solidFill>
              </a:rPr>
              <a:t>véleménye szerint ifibe járni ciki, mert ott csak unalmas témákról beszél hosszan a lelkész.</a:t>
            </a:r>
          </a:p>
          <a:p>
            <a:pPr algn="just">
              <a:buFont typeface="Wingdings" panose="05000000000000000000" pitchFamily="2" charset="2"/>
              <a:buChar char="v"/>
            </a:pPr>
            <a:r>
              <a:rPr lang="hu-HU" dirty="0" smtClean="0">
                <a:solidFill>
                  <a:schemeClr val="tx1"/>
                </a:solidFill>
              </a:rPr>
              <a:t> Egy </a:t>
            </a:r>
            <a:r>
              <a:rPr lang="hu-HU" dirty="0">
                <a:solidFill>
                  <a:schemeClr val="tx1"/>
                </a:solidFill>
              </a:rPr>
              <a:t>csapattársad azt állítja, hogy egy ifi pont ugyanazt tudja adni mint egy sport szakkör, vagy a napközi.</a:t>
            </a:r>
          </a:p>
          <a:p>
            <a:pPr algn="just">
              <a:buFont typeface="Wingdings" panose="05000000000000000000" pitchFamily="2" charset="2"/>
              <a:buChar char="v"/>
            </a:pPr>
            <a:r>
              <a:rPr lang="hu-HU" dirty="0" smtClean="0">
                <a:solidFill>
                  <a:schemeClr val="tx1"/>
                </a:solidFill>
              </a:rPr>
              <a:t> Édesanyád </a:t>
            </a:r>
            <a:r>
              <a:rPr lang="hu-HU" dirty="0">
                <a:solidFill>
                  <a:schemeClr val="tx1"/>
                </a:solidFill>
              </a:rPr>
              <a:t>sokat mesél a kamaszkoráról és mindenképpen szeretné, ha amikor újra lehet majd templomba menni, te is becsatlakoznál egy ifjúsági közösségbe.</a:t>
            </a:r>
          </a:p>
          <a:p>
            <a:pPr algn="just">
              <a:buFont typeface="Wingdings" panose="05000000000000000000" pitchFamily="2" charset="2"/>
              <a:buChar char="v"/>
            </a:pPr>
            <a:r>
              <a:rPr lang="hu-HU" dirty="0" smtClean="0">
                <a:solidFill>
                  <a:schemeClr val="tx1"/>
                </a:solidFill>
              </a:rPr>
              <a:t> A </a:t>
            </a:r>
            <a:r>
              <a:rPr lang="hu-HU" dirty="0">
                <a:solidFill>
                  <a:schemeClr val="tx1"/>
                </a:solidFill>
              </a:rPr>
              <a:t>legjobb barátod online </a:t>
            </a:r>
            <a:r>
              <a:rPr lang="hu-HU" dirty="0" err="1">
                <a:solidFill>
                  <a:schemeClr val="tx1"/>
                </a:solidFill>
              </a:rPr>
              <a:t>ifis</a:t>
            </a:r>
            <a:r>
              <a:rPr lang="hu-HU" dirty="0">
                <a:solidFill>
                  <a:schemeClr val="tx1"/>
                </a:solidFill>
              </a:rPr>
              <a:t> közvetítéseket kezdett nézni </a:t>
            </a:r>
            <a:r>
              <a:rPr lang="hu-HU" dirty="0" smtClean="0">
                <a:solidFill>
                  <a:schemeClr val="tx1"/>
                </a:solidFill>
              </a:rPr>
              <a:t>péntekenként, sőt, amikor lehet, el is jár oda. Mindenáron </a:t>
            </a:r>
            <a:r>
              <a:rPr lang="hu-HU" dirty="0">
                <a:solidFill>
                  <a:schemeClr val="tx1"/>
                </a:solidFill>
              </a:rPr>
              <a:t>veled akar </a:t>
            </a:r>
            <a:r>
              <a:rPr lang="hu-HU" dirty="0" smtClean="0">
                <a:solidFill>
                  <a:schemeClr val="tx1"/>
                </a:solidFill>
              </a:rPr>
              <a:t>beszélgetni </a:t>
            </a:r>
            <a:r>
              <a:rPr lang="hu-HU" dirty="0">
                <a:solidFill>
                  <a:schemeClr val="tx1"/>
                </a:solidFill>
              </a:rPr>
              <a:t>róla, szerinted mi a jó ezekben?</a:t>
            </a:r>
          </a:p>
        </p:txBody>
      </p:sp>
      <p:pic>
        <p:nvPicPr>
          <p:cNvPr id="4" name="Kép 3"/>
          <p:cNvPicPr>
            <a:picLocks noChangeAspect="1"/>
          </p:cNvPicPr>
          <p:nvPr/>
        </p:nvPicPr>
        <p:blipFill>
          <a:blip r:embed="rId2"/>
          <a:stretch>
            <a:fillRect/>
          </a:stretch>
        </p:blipFill>
        <p:spPr>
          <a:xfrm>
            <a:off x="102517" y="0"/>
            <a:ext cx="2193285" cy="2160000"/>
          </a:xfrm>
          <a:prstGeom prst="rect">
            <a:avLst/>
          </a:prstGeom>
        </p:spPr>
      </p:pic>
      <p:pic>
        <p:nvPicPr>
          <p:cNvPr id="6" name="Kép 5"/>
          <p:cNvPicPr>
            <a:picLocks noChangeAspect="1"/>
          </p:cNvPicPr>
          <p:nvPr/>
        </p:nvPicPr>
        <p:blipFill>
          <a:blip r:embed="rId3"/>
          <a:stretch>
            <a:fillRect/>
          </a:stretch>
        </p:blipFill>
        <p:spPr>
          <a:xfrm>
            <a:off x="102517" y="4413340"/>
            <a:ext cx="2154702" cy="2160000"/>
          </a:xfrm>
          <a:prstGeom prst="rect">
            <a:avLst/>
          </a:prstGeom>
        </p:spPr>
      </p:pic>
    </p:spTree>
    <p:extLst>
      <p:ext uri="{BB962C8B-B14F-4D97-AF65-F5344CB8AC3E}">
        <p14:creationId xmlns:p14="http://schemas.microsoft.com/office/powerpoint/2010/main" val="87267442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Szövegdoboz 1"/>
          <p:cNvSpPr txBox="1"/>
          <p:nvPr/>
        </p:nvSpPr>
        <p:spPr>
          <a:xfrm>
            <a:off x="159656" y="3425372"/>
            <a:ext cx="1857829" cy="246221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Válassz</a:t>
            </a:r>
            <a:r>
              <a:rPr kumimoji="0" lang="hu-HU" sz="2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ki egyet és írj röviden arról, hogy miért érdemes hozzájuk kapcsolódni!</a:t>
            </a:r>
            <a:endParaRPr kumimoji="0" lang="hu-HU"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Szövegdoboz 2"/>
          <p:cNvSpPr txBox="1"/>
          <p:nvPr/>
        </p:nvSpPr>
        <p:spPr>
          <a:xfrm>
            <a:off x="7765142" y="188686"/>
            <a:ext cx="416560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Nézz utánuk</a:t>
            </a:r>
            <a:r>
              <a:rPr kumimoji="0" lang="hu-HU" sz="2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az interneten!</a:t>
            </a:r>
            <a:endParaRPr kumimoji="0" lang="hu-HU"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Kép 3"/>
          <p:cNvPicPr>
            <a:picLocks noChangeAspect="1"/>
          </p:cNvPicPr>
          <p:nvPr/>
        </p:nvPicPr>
        <p:blipFill>
          <a:blip r:embed="rId3"/>
          <a:stretch>
            <a:fillRect/>
          </a:stretch>
        </p:blipFill>
        <p:spPr>
          <a:xfrm>
            <a:off x="10037298" y="4698000"/>
            <a:ext cx="2154702" cy="2160000"/>
          </a:xfrm>
          <a:prstGeom prst="rect">
            <a:avLst/>
          </a:prstGeom>
        </p:spPr>
      </p:pic>
    </p:spTree>
    <p:extLst>
      <p:ext uri="{BB962C8B-B14F-4D97-AF65-F5344CB8AC3E}">
        <p14:creationId xmlns:p14="http://schemas.microsoft.com/office/powerpoint/2010/main" val="1450923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xmlns="" id="{275C8C28-4A50-4C86-9994-CEB94A369788}"/>
              </a:ext>
            </a:extLst>
          </p:cNvPr>
          <p:cNvSpPr>
            <a:spLocks noGrp="1"/>
          </p:cNvSpPr>
          <p:nvPr>
            <p:ph idx="1"/>
          </p:nvPr>
        </p:nvSpPr>
        <p:spPr>
          <a:xfrm>
            <a:off x="145142" y="246743"/>
            <a:ext cx="3933372" cy="6444343"/>
          </a:xfrm>
          <a:solidFill>
            <a:schemeClr val="bg2"/>
          </a:solidFill>
        </p:spPr>
        <p:txBody>
          <a:bodyPr>
            <a:normAutofit lnSpcReduction="10000"/>
          </a:bodyPr>
          <a:lstStyle/>
          <a:p>
            <a:pPr marL="0" indent="0" algn="just">
              <a:buNone/>
            </a:pPr>
            <a:r>
              <a:rPr lang="hu-HU" dirty="0">
                <a:solidFill>
                  <a:schemeClr val="tx1"/>
                </a:solidFill>
              </a:rPr>
              <a:t>Kedves </a:t>
            </a:r>
            <a:r>
              <a:rPr lang="hu-HU" dirty="0" smtClean="0">
                <a:solidFill>
                  <a:schemeClr val="tx1"/>
                </a:solidFill>
              </a:rPr>
              <a:t>Hittanos!</a:t>
            </a:r>
            <a:endParaRPr lang="hu-HU" dirty="0">
              <a:solidFill>
                <a:schemeClr val="tx1"/>
              </a:solidFill>
            </a:endParaRPr>
          </a:p>
          <a:p>
            <a:pPr marL="0" indent="0" algn="just">
              <a:buNone/>
            </a:pPr>
            <a:r>
              <a:rPr lang="hu-HU" dirty="0">
                <a:solidFill>
                  <a:schemeClr val="tx1"/>
                </a:solidFill>
              </a:rPr>
              <a:t>Hamarosan a tanév végéhez közeledünk. </a:t>
            </a:r>
            <a:endParaRPr lang="hu-HU" dirty="0" smtClean="0">
              <a:solidFill>
                <a:schemeClr val="tx1"/>
              </a:solidFill>
            </a:endParaRPr>
          </a:p>
          <a:p>
            <a:pPr marL="0" indent="0" algn="just">
              <a:buNone/>
            </a:pPr>
            <a:r>
              <a:rPr lang="hu-HU" dirty="0" smtClean="0">
                <a:solidFill>
                  <a:schemeClr val="tx1"/>
                </a:solidFill>
              </a:rPr>
              <a:t>Szeretnélek arra </a:t>
            </a:r>
            <a:r>
              <a:rPr lang="hu-HU" dirty="0">
                <a:solidFill>
                  <a:schemeClr val="tx1"/>
                </a:solidFill>
              </a:rPr>
              <a:t>bátorítani, hogy </a:t>
            </a:r>
            <a:r>
              <a:rPr lang="hu-HU" dirty="0" smtClean="0">
                <a:solidFill>
                  <a:schemeClr val="tx1"/>
                </a:solidFill>
              </a:rPr>
              <a:t>nézz </a:t>
            </a:r>
            <a:r>
              <a:rPr lang="hu-HU" dirty="0">
                <a:solidFill>
                  <a:schemeClr val="tx1"/>
                </a:solidFill>
              </a:rPr>
              <a:t>utána, milyen </a:t>
            </a:r>
            <a:r>
              <a:rPr lang="hu-HU" dirty="0" smtClean="0">
                <a:solidFill>
                  <a:schemeClr val="tx1"/>
                </a:solidFill>
              </a:rPr>
              <a:t>(akár digitálisan </a:t>
            </a:r>
            <a:r>
              <a:rPr lang="hu-HU" dirty="0">
                <a:solidFill>
                  <a:schemeClr val="tx1"/>
                </a:solidFill>
              </a:rPr>
              <a:t>elérhető) programokat kínál gyülekezeted, vagy a lakóhelyed </a:t>
            </a:r>
            <a:r>
              <a:rPr lang="hu-HU" dirty="0" smtClean="0">
                <a:solidFill>
                  <a:schemeClr val="tx1"/>
                </a:solidFill>
              </a:rPr>
              <a:t>környékén </a:t>
            </a:r>
            <a:r>
              <a:rPr lang="hu-HU" dirty="0">
                <a:solidFill>
                  <a:schemeClr val="tx1"/>
                </a:solidFill>
              </a:rPr>
              <a:t>lévő gyülekezeti közösségek fiatalok számára a nyári időszakban!</a:t>
            </a:r>
          </a:p>
          <a:p>
            <a:pPr marL="0" indent="0" algn="just">
              <a:buNone/>
            </a:pPr>
            <a:r>
              <a:rPr lang="hu-HU" dirty="0">
                <a:solidFill>
                  <a:schemeClr val="tx1"/>
                </a:solidFill>
              </a:rPr>
              <a:t>Ha szívesen csatlakoznál valamilyen ifjúsági közösséghez, de nem tudod hova tudnál bekapcsolódni, </a:t>
            </a:r>
            <a:r>
              <a:rPr lang="hu-HU" dirty="0" smtClean="0">
                <a:solidFill>
                  <a:schemeClr val="tx1"/>
                </a:solidFill>
              </a:rPr>
              <a:t>keresd fel a Hittanoktatódat!</a:t>
            </a:r>
          </a:p>
          <a:p>
            <a:pPr marL="0" indent="0">
              <a:buNone/>
            </a:pPr>
            <a:endParaRPr lang="hu-HU" dirty="0">
              <a:solidFill>
                <a:schemeClr val="tx1"/>
              </a:solidFill>
            </a:endParaRPr>
          </a:p>
          <a:p>
            <a:pPr marL="0" indent="0">
              <a:buNone/>
            </a:pPr>
            <a:r>
              <a:rPr lang="hu-HU" sz="1800" dirty="0" smtClean="0">
                <a:solidFill>
                  <a:schemeClr val="tx1"/>
                </a:solidFill>
                <a:hlinkClick r:id="rId5"/>
              </a:rPr>
              <a:t>Kép forrása</a:t>
            </a:r>
            <a:endParaRPr lang="hu-HU" sz="1800" dirty="0">
              <a:solidFill>
                <a:schemeClr val="tx1"/>
              </a:solidFill>
            </a:endParaRPr>
          </a:p>
        </p:txBody>
      </p:sp>
      <p:pic>
        <p:nvPicPr>
          <p:cNvPr id="2" name="Jöjj, az Úr vár reád - zené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69577" y="4801326"/>
            <a:ext cx="1889760" cy="1889760"/>
          </a:xfrm>
          <a:prstGeom prst="rect">
            <a:avLst/>
          </a:prstGeom>
        </p:spPr>
      </p:pic>
      <p:sp>
        <p:nvSpPr>
          <p:cNvPr id="4" name="Felhő 3"/>
          <p:cNvSpPr/>
          <p:nvPr/>
        </p:nvSpPr>
        <p:spPr>
          <a:xfrm>
            <a:off x="7001691" y="2455817"/>
            <a:ext cx="4585063" cy="1946366"/>
          </a:xfrm>
          <a:prstGeom prst="cloudCallout">
            <a:avLst/>
          </a:prstGeom>
          <a:solidFill>
            <a:srgbClr val="FDFA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schemeClr val="tx1"/>
                </a:solidFill>
              </a:rPr>
              <a:t>Hallgasd meg ezt a dalt, mely arról szól, hogyan vár Téged </a:t>
            </a:r>
            <a:r>
              <a:rPr lang="hu-HU" sz="2400" smtClean="0">
                <a:solidFill>
                  <a:schemeClr val="tx1"/>
                </a:solidFill>
              </a:rPr>
              <a:t>is Isten!</a:t>
            </a:r>
            <a:endParaRPr lang="hu-HU" sz="2400" dirty="0">
              <a:solidFill>
                <a:schemeClr val="tx1"/>
              </a:solidFill>
            </a:endParaRPr>
          </a:p>
        </p:txBody>
      </p:sp>
    </p:spTree>
    <p:extLst>
      <p:ext uri="{BB962C8B-B14F-4D97-AF65-F5344CB8AC3E}">
        <p14:creationId xmlns:p14="http://schemas.microsoft.com/office/powerpoint/2010/main" val="543160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p:cNvPicPr>
          <p:nvPr/>
        </p:nvPicPr>
        <p:blipFill>
          <a:blip r:embed="rId2"/>
          <a:stretch>
            <a:fillRect/>
          </a:stretch>
        </p:blipFill>
        <p:spPr>
          <a:xfrm>
            <a:off x="211756" y="221835"/>
            <a:ext cx="2123230" cy="1834119"/>
          </a:xfrm>
          <a:prstGeom prst="rect">
            <a:avLst/>
          </a:prstGeom>
        </p:spPr>
      </p:pic>
      <p:sp>
        <p:nvSpPr>
          <p:cNvPr id="10" name="Téglalap 9"/>
          <p:cNvSpPr/>
          <p:nvPr/>
        </p:nvSpPr>
        <p:spPr>
          <a:xfrm>
            <a:off x="6096000" y="5960218"/>
            <a:ext cx="6096000" cy="707886"/>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smtClean="0">
                <a:ln>
                  <a:noFill/>
                </a:ln>
                <a:effectLst/>
                <a:uLnTx/>
                <a:uFillTx/>
                <a:latin typeface="Arial" panose="020B0604020202020204"/>
                <a:ea typeface="+mn-ea"/>
                <a:cs typeface="Times New Roman" panose="02020603050405020304" pitchFamily="18" charset="0"/>
              </a:rPr>
              <a:t>Áldás</a:t>
            </a:r>
            <a:r>
              <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 békesség!</a:t>
            </a:r>
          </a:p>
        </p:txBody>
      </p:sp>
      <p:sp>
        <p:nvSpPr>
          <p:cNvPr id="2" name="Ellipszis 1"/>
          <p:cNvSpPr/>
          <p:nvPr/>
        </p:nvSpPr>
        <p:spPr>
          <a:xfrm>
            <a:off x="130628" y="2233022"/>
            <a:ext cx="2906486" cy="25573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Szövegdoboz 11"/>
          <p:cNvSpPr txBox="1"/>
          <p:nvPr/>
        </p:nvSpPr>
        <p:spPr>
          <a:xfrm>
            <a:off x="1" y="2833008"/>
            <a:ext cx="303711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Times New Roman" panose="02020603050405020304" pitchFamily="18" charset="0"/>
              </a:rPr>
              <a:t>Várunk a következő digitális hittanórára!</a:t>
            </a:r>
          </a:p>
        </p:txBody>
      </p:sp>
      <p:sp>
        <p:nvSpPr>
          <p:cNvPr id="7" name="Tekercs vízszintesen 6"/>
          <p:cNvSpPr/>
          <p:nvPr/>
        </p:nvSpPr>
        <p:spPr>
          <a:xfrm>
            <a:off x="3037114" y="114590"/>
            <a:ext cx="8997044" cy="627256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Mi</a:t>
            </a:r>
            <a:r>
              <a:rPr kumimoji="0" lang="hu-HU" sz="2400" b="0" i="0" u="none" strike="noStrike" kern="1200" cap="none" spc="0" normalizeH="0" noProof="0" dirty="0" smtClean="0">
                <a:ln>
                  <a:noFill/>
                </a:ln>
                <a:solidFill>
                  <a:prstClr val="black"/>
                </a:solidFill>
                <a:effectLst/>
                <a:uLnTx/>
                <a:uFillTx/>
                <a:latin typeface="Arial" panose="020B0604020202020204"/>
                <a:ea typeface="+mn-ea"/>
                <a:cs typeface="+mn-cs"/>
              </a:rPr>
              <a:t> A</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tyánk</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 aki a mennyekben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vagy,</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szenteltessék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meg a te neved, </a:t>
            </a:r>
            <a:endPar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jöjjön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legyen meg a te akaratod, </a:t>
            </a:r>
            <a:endPar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amint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mindennapi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kenyerünket add meg nekünk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ma,</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és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bocsásd meg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vétkeinket,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miképpen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mi is megbocsátunk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az ellenünk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és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ne </a:t>
            </a:r>
            <a:r>
              <a:rPr kumimoji="0" lang="hu-HU" sz="2400" b="0" i="0" u="none" strike="noStrike" kern="1200" cap="none" spc="0" normalizeH="0" baseline="0" noProof="0" dirty="0" err="1" smtClean="0">
                <a:ln>
                  <a:noFill/>
                </a:ln>
                <a:solidFill>
                  <a:prstClr val="black"/>
                </a:solidFill>
                <a:effectLst/>
                <a:uLnTx/>
                <a:uFillTx/>
                <a:latin typeface="Arial" panose="020B0604020202020204"/>
                <a:ea typeface="+mn-ea"/>
                <a:cs typeface="+mn-cs"/>
              </a:rPr>
              <a:t>vígy</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minket kísértésbe, </a:t>
            </a:r>
            <a:endPar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de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mert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Tiéd az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ország,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hatalom, </a:t>
            </a:r>
            <a:endPar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és a dicsőség</a:t>
            </a:r>
            <a:r>
              <a:rPr lang="hu-HU" sz="2400" dirty="0">
                <a:solidFill>
                  <a:prstClr val="black"/>
                </a:solidFill>
                <a:latin typeface="Arial" panose="020B0604020202020204"/>
              </a:rPr>
              <a:t>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 mindörökké</a:t>
            </a:r>
            <a:r>
              <a:rPr lang="hu-HU" sz="2400" smtClean="0">
                <a:solidFill>
                  <a:prstClr val="black"/>
                </a:solidFill>
                <a:latin typeface="Arial" panose="020B0604020202020204"/>
              </a:rPr>
              <a:t>. </a:t>
            </a:r>
            <a:r>
              <a:rPr kumimoji="0" lang="hu-HU" sz="2400" b="0" i="0" u="none" strike="noStrike" kern="1200" cap="none" spc="0" normalizeH="0" baseline="0" noProof="0" smtClean="0">
                <a:ln>
                  <a:noFill/>
                </a:ln>
                <a:solidFill>
                  <a:prstClr val="black"/>
                </a:solidFill>
                <a:effectLst/>
                <a:uLnTx/>
                <a:uFillTx/>
                <a:latin typeface="Arial" panose="020B0604020202020204"/>
                <a:ea typeface="+mn-ea"/>
                <a:cs typeface="+mn-cs"/>
              </a:rPr>
              <a:t>Ámen</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736700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489857" y="367962"/>
            <a:ext cx="5584372" cy="5262979"/>
          </a:xfrm>
          <a:prstGeom prst="rect">
            <a:avLst/>
          </a:prstGeom>
          <a:solidFill>
            <a:schemeClr val="accent3">
              <a:lumMod val="60000"/>
              <a:lumOff val="40000"/>
            </a:schemeClr>
          </a:solidFill>
          <a:ln w="47625">
            <a:gradFill>
              <a:gsLst>
                <a:gs pos="0">
                  <a:srgbClr val="AE2E5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Kedves Hittanos Barátom!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ISTEN HOZOTT!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digitális hittanórán </a:t>
            </a:r>
            <a:r>
              <a:rPr kumimoji="0" lang="hu-H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szükséged lesz a következőkre: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Internet kapcsolat</a:t>
            </a: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Laptop, okostelefon vagy </a:t>
            </a:r>
            <a:r>
              <a:rPr kumimoji="0" lang="hu-HU"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tablet</a:t>
            </a:r>
            <a:endPar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Hangszóró vagy fülhallgató</a:t>
            </a: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Üres lap vagy a füzeted</a:t>
            </a:r>
            <a:r>
              <a:rPr kumimoji="0" lang="hu-HU" sz="2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és ceruza.</a:t>
            </a: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Te lelkes hozzáállásod. </a:t>
            </a: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Ellipszis 6"/>
          <p:cNvSpPr/>
          <p:nvPr/>
        </p:nvSpPr>
        <p:spPr>
          <a:xfrm>
            <a:off x="6270171" y="2432957"/>
            <a:ext cx="5534048" cy="41028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Kérlek, hogy olvasd el a diákon szereplő információkat és kövesd az utasításokat!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Állítsd be a diavetítést és </a:t>
            </a:r>
            <a:r>
              <a:rPr kumimoji="0" lang="hu-HU" sz="28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indítsd</a:t>
            </a:r>
            <a:r>
              <a:rPr kumimoji="0" lang="hu-HU"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el a PPT-t! </a:t>
            </a:r>
            <a:endParaRPr kumimoji="0" lang="hu-HU"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Téglalap 3"/>
          <p:cNvSpPr/>
          <p:nvPr/>
        </p:nvSpPr>
        <p:spPr>
          <a:xfrm>
            <a:off x="6380881" y="367962"/>
            <a:ext cx="5423338" cy="2018523"/>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rPr>
              <a:t>Javaslat: A PPT fájlok megjelenítéséhez </a:t>
            </a:r>
            <a:r>
              <a:rPr kumimoji="0" lang="hu-HU" sz="1800" b="0" i="0" u="none" strike="noStrike" kern="1200" cap="none" spc="0" normalizeH="0" baseline="0" noProof="0" dirty="0" smtClean="0">
                <a:ln>
                  <a:noFill/>
                </a:ln>
                <a:solidFill>
                  <a:srgbClr val="70AD47">
                    <a:lumMod val="50000"/>
                  </a:srgbClr>
                </a:solidFill>
                <a:effectLst/>
                <a:uLnTx/>
                <a:uFillTx/>
                <a:latin typeface="Arial" panose="020B0604020202020204"/>
                <a:ea typeface="+mn-ea"/>
                <a:cs typeface="+mn-cs"/>
              </a:rPr>
              <a:t>használd </a:t>
            </a: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rPr>
              <a:t>a WPS Office ingyenes verzióját (Letölthető innen: </a:t>
            </a: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hlinkClick r:id="rId2"/>
              </a:rPr>
              <a:t>WPS Office letöltések</a:t>
            </a: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rPr>
              <a:t> ). </a:t>
            </a:r>
            <a:endParaRPr kumimoji="0" lang="hu-HU" sz="1800" b="0" i="0" u="none" strike="noStrike" kern="1200" cap="none" spc="0" normalizeH="0" baseline="0" noProof="0" dirty="0" smtClean="0">
              <a:ln>
                <a:noFill/>
              </a:ln>
              <a:solidFill>
                <a:srgbClr val="70AD47">
                  <a:lumMod val="50000"/>
                </a:srgbClr>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800" b="0" i="0" u="none" strike="noStrike" kern="1200" cap="none" spc="0" normalizeH="0" baseline="0" noProof="0" dirty="0" smtClean="0">
                <a:ln>
                  <a:noFill/>
                </a:ln>
                <a:solidFill>
                  <a:srgbClr val="70AD47">
                    <a:lumMod val="50000"/>
                  </a:srgbClr>
                </a:solidFill>
                <a:effectLst/>
                <a:uLnTx/>
                <a:uFillTx/>
                <a:latin typeface="Arial" panose="020B0604020202020204"/>
                <a:ea typeface="+mn-ea"/>
                <a:cs typeface="+mn-cs"/>
              </a:rPr>
              <a:t>Az </a:t>
            </a: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rPr>
              <a:t>alkalmazás elérhető Windows-</a:t>
            </a:r>
            <a:r>
              <a:rPr kumimoji="0" lang="hu-HU" sz="1800" b="0" i="0" u="none" strike="noStrike" kern="1200" cap="none" spc="0" normalizeH="0" baseline="0" noProof="0" dirty="0" err="1">
                <a:ln>
                  <a:noFill/>
                </a:ln>
                <a:solidFill>
                  <a:srgbClr val="70AD47">
                    <a:lumMod val="50000"/>
                  </a:srgbClr>
                </a:solidFill>
                <a:effectLst/>
                <a:uLnTx/>
                <a:uFillTx/>
                <a:latin typeface="Arial" panose="020B0604020202020204"/>
                <a:ea typeface="+mn-ea"/>
                <a:cs typeface="+mn-cs"/>
              </a:rPr>
              <a:t>os</a:t>
            </a: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rPr>
              <a:t> és </a:t>
            </a:r>
            <a:r>
              <a:rPr kumimoji="0" lang="hu-HU" sz="1800" b="0" i="0" u="none" strike="noStrike" kern="1200" cap="none" spc="0" normalizeH="0" baseline="0" noProof="0" dirty="0" err="1">
                <a:ln>
                  <a:noFill/>
                </a:ln>
                <a:solidFill>
                  <a:srgbClr val="70AD47">
                    <a:lumMod val="50000"/>
                  </a:srgbClr>
                </a:solidFill>
                <a:effectLst/>
                <a:uLnTx/>
                <a:uFillTx/>
                <a:latin typeface="Arial" panose="020B0604020202020204"/>
                <a:ea typeface="+mn-ea"/>
                <a:cs typeface="+mn-cs"/>
              </a:rPr>
              <a:t>Android-os</a:t>
            </a: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rPr>
              <a:t> platformokra is!</a:t>
            </a:r>
          </a:p>
        </p:txBody>
      </p:sp>
    </p:spTree>
    <p:extLst>
      <p:ext uri="{BB962C8B-B14F-4D97-AF65-F5344CB8AC3E}">
        <p14:creationId xmlns:p14="http://schemas.microsoft.com/office/powerpoint/2010/main" val="41631501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 y="63500"/>
            <a:ext cx="21224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193800" y="2790825"/>
            <a:ext cx="502443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3600" dirty="0">
                <a:solidFill>
                  <a:srgbClr val="7030A0"/>
                </a:solidFill>
                <a:cs typeface="Arial" panose="020B0604020202020204" pitchFamily="34" charset="0"/>
              </a:rPr>
              <a:t>Áldás, békesség! </a:t>
            </a:r>
          </a:p>
          <a:p>
            <a:pPr algn="ctr" eaLnBrk="1" hangingPunct="1"/>
            <a:endParaRPr lang="hu-HU" altLang="hu-HU" sz="3600" dirty="0">
              <a:solidFill>
                <a:srgbClr val="000000"/>
              </a:solidFill>
              <a:cs typeface="Arial" panose="020B0604020202020204" pitchFamily="34" charset="0"/>
            </a:endParaRPr>
          </a:p>
          <a:p>
            <a:pPr algn="ctr" eaLnBrk="1" hangingPunct="1"/>
            <a:r>
              <a:rPr lang="hu-HU" altLang="hu-HU" sz="3200" dirty="0">
                <a:solidFill>
                  <a:srgbClr val="000000"/>
                </a:solidFill>
                <a:cs typeface="Arial" panose="020B0604020202020204" pitchFamily="34" charset="0"/>
              </a:rPr>
              <a:t>Kezdd a digitális hittanórát az óra eleji imádsággal!</a:t>
            </a:r>
          </a:p>
        </p:txBody>
      </p:sp>
      <p:pic>
        <p:nvPicPr>
          <p:cNvPr id="19460" name="Kép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0638" y="873125"/>
            <a:ext cx="5380037"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0" y="0"/>
            <a:ext cx="2184776" cy="2160000"/>
          </a:xfrm>
          <a:prstGeom prst="rect">
            <a:avLst/>
          </a:prstGeom>
        </p:spPr>
      </p:pic>
      <p:sp>
        <p:nvSpPr>
          <p:cNvPr id="3" name="Felhő 2"/>
          <p:cNvSpPr/>
          <p:nvPr/>
        </p:nvSpPr>
        <p:spPr>
          <a:xfrm>
            <a:off x="174171" y="2714173"/>
            <a:ext cx="3091543" cy="219165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Hogy is van ez a fiatalokkal és Istennel?</a:t>
            </a:r>
            <a:endParaRPr lang="hu-HU" sz="2200" dirty="0">
              <a:solidFill>
                <a:schemeClr val="tx1"/>
              </a:solidFill>
            </a:endParaRPr>
          </a:p>
        </p:txBody>
      </p:sp>
      <p:sp>
        <p:nvSpPr>
          <p:cNvPr id="4" name="Lekerekített téglalap 3"/>
          <p:cNvSpPr/>
          <p:nvPr/>
        </p:nvSpPr>
        <p:spPr>
          <a:xfrm>
            <a:off x="3599543" y="261257"/>
            <a:ext cx="8287657" cy="4151086"/>
          </a:xfrm>
          <a:prstGeom prst="roundRect">
            <a:avLst/>
          </a:prstGeom>
          <a:solidFill>
            <a:srgbClr val="F6C6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200" b="1" dirty="0" smtClean="0">
                <a:solidFill>
                  <a:schemeClr val="tx1"/>
                </a:solidFill>
              </a:rPr>
              <a:t>Bibliai ifjak</a:t>
            </a:r>
          </a:p>
          <a:p>
            <a:pPr algn="just"/>
            <a:r>
              <a:rPr lang="hu-HU" sz="2200" dirty="0" smtClean="0">
                <a:solidFill>
                  <a:schemeClr val="tx1"/>
                </a:solidFill>
              </a:rPr>
              <a:t>A </a:t>
            </a:r>
            <a:r>
              <a:rPr lang="hu-HU" sz="2200" dirty="0">
                <a:solidFill>
                  <a:schemeClr val="tx1"/>
                </a:solidFill>
              </a:rPr>
              <a:t>Szentírásban többször olvashatunk olyanokról, akiket Isten egészen fiatal korában hívott el. Gondolj csak Józsefre, Dávidra, Jeremiásra, Jánosra vagy Timóteusra. Mindannyian fontos feladatot kaptak, fiatal koruk ellenére. Az Istennel való közösségük erősítette őket akkor is, amikor egyedül maradtak. Józsefet a börtönben, Dávidot, miközben menekült Saul haragja elől, Jeremiást, amikor a hamis próféták gúnyolták Isten </a:t>
            </a:r>
            <a:r>
              <a:rPr lang="hu-HU" sz="2200" dirty="0" err="1">
                <a:solidFill>
                  <a:schemeClr val="tx1"/>
                </a:solidFill>
              </a:rPr>
              <a:t>szaváért</a:t>
            </a:r>
            <a:r>
              <a:rPr lang="hu-HU" sz="2200" dirty="0">
                <a:solidFill>
                  <a:schemeClr val="tx1"/>
                </a:solidFill>
              </a:rPr>
              <a:t>, Jánost, amikor csak ő maradt a tanítványok közül a kereszt alatt, és Timóteust a gyülekezet vezetésében.</a:t>
            </a:r>
          </a:p>
        </p:txBody>
      </p:sp>
      <p:sp>
        <p:nvSpPr>
          <p:cNvPr id="5" name="Felhő 4"/>
          <p:cNvSpPr/>
          <p:nvPr/>
        </p:nvSpPr>
        <p:spPr>
          <a:xfrm>
            <a:off x="2322287" y="4644571"/>
            <a:ext cx="9245599" cy="195943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tx1"/>
                </a:solidFill>
              </a:rPr>
              <a:t>Isten minden fiatalt hív és vár a Vele való közösségre. Téged is</a:t>
            </a:r>
            <a:r>
              <a:rPr lang="hu-HU" sz="2400" dirty="0" smtClean="0">
                <a:solidFill>
                  <a:schemeClr val="tx1"/>
                </a:solidFill>
              </a:rPr>
              <a:t>. Megélheted ezt egy ifjúsági csoportban!</a:t>
            </a:r>
            <a:endParaRPr lang="hu-HU" sz="2200" dirty="0">
              <a:solidFill>
                <a:schemeClr val="tx1"/>
              </a:solidFill>
            </a:endParaRPr>
          </a:p>
        </p:txBody>
      </p:sp>
    </p:spTree>
    <p:extLst>
      <p:ext uri="{BB962C8B-B14F-4D97-AF65-F5344CB8AC3E}">
        <p14:creationId xmlns:p14="http://schemas.microsoft.com/office/powerpoint/2010/main" val="418431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0" y="0"/>
            <a:ext cx="2184776" cy="2160000"/>
          </a:xfrm>
          <a:prstGeom prst="rect">
            <a:avLst/>
          </a:prstGeom>
        </p:spPr>
      </p:pic>
      <p:sp>
        <p:nvSpPr>
          <p:cNvPr id="3" name="Felhő 2"/>
          <p:cNvSpPr/>
          <p:nvPr/>
        </p:nvSpPr>
        <p:spPr>
          <a:xfrm>
            <a:off x="174172" y="2160000"/>
            <a:ext cx="3091543" cy="219165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a:ea typeface="+mn-ea"/>
                <a:cs typeface="+mn-cs"/>
              </a:rPr>
              <a:t>Hogy is van ez az egész a hit megélésével és a fiatalokkal?</a:t>
            </a:r>
            <a:endParaRPr kumimoji="0" lang="hu-HU" sz="2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Lekerekített téglalap 3"/>
          <p:cNvSpPr/>
          <p:nvPr/>
        </p:nvSpPr>
        <p:spPr>
          <a:xfrm>
            <a:off x="3265715" y="261257"/>
            <a:ext cx="8432799" cy="4934858"/>
          </a:xfrm>
          <a:prstGeom prst="roundRect">
            <a:avLst/>
          </a:prstGeom>
          <a:solidFill>
            <a:srgbClr val="F6C6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400" dirty="0">
                <a:solidFill>
                  <a:schemeClr val="tx1"/>
                </a:solidFill>
              </a:rPr>
              <a:t>Egyházunkban régóta jelen vannak a különböző ifjúsági szervezetek, a gyülekezetek legtöbbjében működik ifjúsági csoport. Jó együtt lenni hasonló korú fiatalokkal, akik hasonló problémákkal küzdenek, hasonló örömöket élnek át, hasonló döntéseket kell meghozni az életükben. Ezek a közösségek Isten igéjén keresztül szeretnének választ kapni a kérdéseikre.</a:t>
            </a:r>
          </a:p>
          <a:p>
            <a:pPr algn="just"/>
            <a:r>
              <a:rPr lang="hu-HU" sz="2400" dirty="0">
                <a:solidFill>
                  <a:schemeClr val="tx1"/>
                </a:solidFill>
              </a:rPr>
              <a:t>Nemcsak az ifjúsági közösségek, szervezetek, hanem a különböző találkozók, konferenciák, táborok is várnak, hogy éld meg azokkal a hitedet, akik más gyülekezetben élik mindennapjaikat. Helyed van ezeken az alkalmakon, várnak téged is. Számítanak rád, számíthatsz rájuk.</a:t>
            </a:r>
          </a:p>
        </p:txBody>
      </p:sp>
      <p:sp>
        <p:nvSpPr>
          <p:cNvPr id="6" name="Jobbra nyíl 5"/>
          <p:cNvSpPr/>
          <p:nvPr/>
        </p:nvSpPr>
        <p:spPr>
          <a:xfrm>
            <a:off x="4238171" y="5196115"/>
            <a:ext cx="6807200" cy="1538514"/>
          </a:xfrm>
          <a:prstGeom prst="rightArrow">
            <a:avLst/>
          </a:prstGeo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schemeClr val="tx1"/>
                </a:solidFill>
              </a:rPr>
              <a:t>Beszélgessünk kicsit róluk! Lapozz!</a:t>
            </a:r>
            <a:endParaRPr lang="hu-HU" sz="2400" dirty="0">
              <a:solidFill>
                <a:schemeClr val="tx1"/>
              </a:solidFill>
            </a:endParaRPr>
          </a:p>
        </p:txBody>
      </p:sp>
    </p:spTree>
    <p:extLst>
      <p:ext uri="{BB962C8B-B14F-4D97-AF65-F5344CB8AC3E}">
        <p14:creationId xmlns:p14="http://schemas.microsoft.com/office/powerpoint/2010/main" val="211862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42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elhő 1"/>
          <p:cNvSpPr/>
          <p:nvPr/>
        </p:nvSpPr>
        <p:spPr>
          <a:xfrm>
            <a:off x="2598057" y="1"/>
            <a:ext cx="7053943" cy="25690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Mit gondolsz, mi történik egy gyülekezeti ifjúsági csoportban?</a:t>
            </a:r>
          </a:p>
          <a:p>
            <a:pPr algn="ctr"/>
            <a:r>
              <a:rPr lang="hu-HU" sz="2400" dirty="0" smtClean="0"/>
              <a:t>Segítenek az itt látható rajzok! </a:t>
            </a:r>
            <a:r>
              <a:rPr lang="hu-HU" sz="2400" dirty="0" err="1" smtClean="0"/>
              <a:t>Gyűjtsd</a:t>
            </a:r>
            <a:r>
              <a:rPr lang="hu-HU" sz="2400" dirty="0" smtClean="0"/>
              <a:t> össze a gondolataidat ezek kapcsán!</a:t>
            </a:r>
            <a:endParaRPr lang="hu-HU" sz="2400" dirty="0"/>
          </a:p>
        </p:txBody>
      </p:sp>
      <p:pic>
        <p:nvPicPr>
          <p:cNvPr id="3" name="Kép 2"/>
          <p:cNvPicPr>
            <a:picLocks noChangeAspect="1"/>
          </p:cNvPicPr>
          <p:nvPr/>
        </p:nvPicPr>
        <p:blipFill>
          <a:blip r:embed="rId2"/>
          <a:stretch>
            <a:fillRect/>
          </a:stretch>
        </p:blipFill>
        <p:spPr>
          <a:xfrm>
            <a:off x="9858888" y="204515"/>
            <a:ext cx="2150144" cy="2160000"/>
          </a:xfrm>
          <a:prstGeom prst="rect">
            <a:avLst/>
          </a:prstGeom>
        </p:spPr>
      </p:pic>
      <p:pic>
        <p:nvPicPr>
          <p:cNvPr id="4" name="Kép 3"/>
          <p:cNvPicPr>
            <a:picLocks noChangeAspect="1"/>
          </p:cNvPicPr>
          <p:nvPr/>
        </p:nvPicPr>
        <p:blipFill>
          <a:blip r:embed="rId3"/>
          <a:stretch>
            <a:fillRect/>
          </a:stretch>
        </p:blipFill>
        <p:spPr>
          <a:xfrm>
            <a:off x="7307156" y="2724058"/>
            <a:ext cx="2166323" cy="2160000"/>
          </a:xfrm>
          <a:prstGeom prst="rect">
            <a:avLst/>
          </a:prstGeom>
        </p:spPr>
      </p:pic>
      <p:pic>
        <p:nvPicPr>
          <p:cNvPr id="5" name="Kép 4"/>
          <p:cNvPicPr>
            <a:picLocks noChangeAspect="1"/>
          </p:cNvPicPr>
          <p:nvPr/>
        </p:nvPicPr>
        <p:blipFill>
          <a:blip r:embed="rId4"/>
          <a:stretch>
            <a:fillRect/>
          </a:stretch>
        </p:blipFill>
        <p:spPr>
          <a:xfrm>
            <a:off x="159529" y="2724058"/>
            <a:ext cx="2178805" cy="2160000"/>
          </a:xfrm>
          <a:prstGeom prst="rect">
            <a:avLst/>
          </a:prstGeom>
        </p:spPr>
      </p:pic>
      <p:pic>
        <p:nvPicPr>
          <p:cNvPr id="6" name="Kép 5"/>
          <p:cNvPicPr>
            <a:picLocks noChangeAspect="1"/>
          </p:cNvPicPr>
          <p:nvPr/>
        </p:nvPicPr>
        <p:blipFill rotWithShape="1">
          <a:blip r:embed="rId5"/>
          <a:srcRect l="1077" t="887" r="2783" b="-887"/>
          <a:stretch/>
        </p:blipFill>
        <p:spPr>
          <a:xfrm>
            <a:off x="246048" y="409028"/>
            <a:ext cx="2160000" cy="2160000"/>
          </a:xfrm>
          <a:prstGeom prst="rect">
            <a:avLst/>
          </a:prstGeom>
        </p:spPr>
      </p:pic>
      <p:pic>
        <p:nvPicPr>
          <p:cNvPr id="7" name="Kép 6"/>
          <p:cNvPicPr>
            <a:picLocks noChangeAspect="1"/>
          </p:cNvPicPr>
          <p:nvPr/>
        </p:nvPicPr>
        <p:blipFill>
          <a:blip r:embed="rId6"/>
          <a:stretch>
            <a:fillRect/>
          </a:stretch>
        </p:blipFill>
        <p:spPr>
          <a:xfrm>
            <a:off x="4751818" y="2855452"/>
            <a:ext cx="2171028" cy="2160000"/>
          </a:xfrm>
          <a:prstGeom prst="rect">
            <a:avLst/>
          </a:prstGeom>
        </p:spPr>
      </p:pic>
      <p:pic>
        <p:nvPicPr>
          <p:cNvPr id="8" name="Kép 7"/>
          <p:cNvPicPr>
            <a:picLocks noChangeAspect="1"/>
          </p:cNvPicPr>
          <p:nvPr/>
        </p:nvPicPr>
        <p:blipFill>
          <a:blip r:embed="rId7"/>
          <a:stretch>
            <a:fillRect/>
          </a:stretch>
        </p:blipFill>
        <p:spPr>
          <a:xfrm>
            <a:off x="9857790" y="2724058"/>
            <a:ext cx="2151242" cy="2160000"/>
          </a:xfrm>
          <a:prstGeom prst="rect">
            <a:avLst/>
          </a:prstGeom>
        </p:spPr>
      </p:pic>
      <p:pic>
        <p:nvPicPr>
          <p:cNvPr id="9" name="Kép 8"/>
          <p:cNvPicPr>
            <a:picLocks noChangeAspect="1"/>
          </p:cNvPicPr>
          <p:nvPr/>
        </p:nvPicPr>
        <p:blipFill>
          <a:blip r:embed="rId8"/>
          <a:stretch>
            <a:fillRect/>
          </a:stretch>
        </p:blipFill>
        <p:spPr>
          <a:xfrm>
            <a:off x="2427713" y="2855452"/>
            <a:ext cx="2234726" cy="2160000"/>
          </a:xfrm>
          <a:prstGeom prst="rect">
            <a:avLst/>
          </a:prstGeom>
        </p:spPr>
      </p:pic>
      <p:sp>
        <p:nvSpPr>
          <p:cNvPr id="10" name="Lekerekített téglalap 9"/>
          <p:cNvSpPr/>
          <p:nvPr/>
        </p:nvSpPr>
        <p:spPr>
          <a:xfrm>
            <a:off x="1596571" y="5384800"/>
            <a:ext cx="9336840" cy="130628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schemeClr val="tx1"/>
                </a:solidFill>
              </a:rPr>
              <a:t>Mindezeket megtapasztalhatod egy ifjúsági csoportban. </a:t>
            </a:r>
            <a:endParaRPr lang="hu-HU" sz="2400" dirty="0" smtClean="0">
              <a:solidFill>
                <a:schemeClr val="tx1"/>
              </a:solidFill>
            </a:endParaRPr>
          </a:p>
          <a:p>
            <a:pPr algn="ctr"/>
            <a:r>
              <a:rPr lang="hu-HU" sz="2400" dirty="0" smtClean="0">
                <a:solidFill>
                  <a:schemeClr val="tx1"/>
                </a:solidFill>
              </a:rPr>
              <a:t>A </a:t>
            </a:r>
            <a:r>
              <a:rPr lang="hu-HU" sz="2400" dirty="0" smtClean="0">
                <a:solidFill>
                  <a:schemeClr val="tx1"/>
                </a:solidFill>
              </a:rPr>
              <a:t>Te korosztályoddal, barátaiddal együtt gondolkodhattok </a:t>
            </a:r>
            <a:endParaRPr lang="hu-HU" sz="2400" dirty="0" smtClean="0">
              <a:solidFill>
                <a:schemeClr val="tx1"/>
              </a:solidFill>
            </a:endParaRPr>
          </a:p>
          <a:p>
            <a:pPr algn="ctr"/>
            <a:r>
              <a:rPr lang="hu-HU" sz="2400" dirty="0" smtClean="0">
                <a:solidFill>
                  <a:schemeClr val="tx1"/>
                </a:solidFill>
              </a:rPr>
              <a:t>Isten </a:t>
            </a:r>
            <a:r>
              <a:rPr lang="hu-HU" sz="2400" dirty="0" smtClean="0">
                <a:solidFill>
                  <a:schemeClr val="tx1"/>
                </a:solidFill>
              </a:rPr>
              <a:t>Igéjéről és az Ige fényében lehettek együtt.</a:t>
            </a:r>
            <a:endParaRPr lang="hu-HU" sz="2400" dirty="0">
              <a:solidFill>
                <a:schemeClr val="tx1"/>
              </a:solidFill>
            </a:endParaRPr>
          </a:p>
        </p:txBody>
      </p:sp>
    </p:spTree>
    <p:extLst>
      <p:ext uri="{BB962C8B-B14F-4D97-AF65-F5344CB8AC3E}">
        <p14:creationId xmlns:p14="http://schemas.microsoft.com/office/powerpoint/2010/main" val="2750447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Szövegdoboz 1"/>
          <p:cNvSpPr txBox="1"/>
          <p:nvPr/>
        </p:nvSpPr>
        <p:spPr>
          <a:xfrm>
            <a:off x="159657" y="3425372"/>
            <a:ext cx="1727200" cy="17851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Mit gondolsz,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mit fejeznek ki ezek a logók?</a:t>
            </a:r>
            <a:endParaRPr kumimoji="0" lang="hu-HU"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Szövegdoboz 2"/>
          <p:cNvSpPr txBox="1"/>
          <p:nvPr/>
        </p:nvSpPr>
        <p:spPr>
          <a:xfrm>
            <a:off x="5544458" y="188686"/>
            <a:ext cx="6386286"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Ifjúsági csoportok és alkalmak logóit láthatod itt. </a:t>
            </a:r>
            <a:endParaRPr kumimoji="0" lang="hu-HU"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Szövegdoboz 3"/>
          <p:cNvSpPr txBox="1"/>
          <p:nvPr/>
        </p:nvSpPr>
        <p:spPr>
          <a:xfrm>
            <a:off x="8853714" y="5471886"/>
            <a:ext cx="3077030" cy="1107996"/>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Találkoztál már valamelyikkel? Tudsz-e róluk valamit?</a:t>
            </a:r>
            <a:endParaRPr kumimoji="0" lang="hu-HU"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9585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F04910EC-63B3-4317-930C-A8322E4B65A9}"/>
              </a:ext>
            </a:extLst>
          </p:cNvPr>
          <p:cNvSpPr>
            <a:spLocks noGrp="1"/>
          </p:cNvSpPr>
          <p:nvPr>
            <p:ph type="title"/>
          </p:nvPr>
        </p:nvSpPr>
        <p:spPr>
          <a:xfrm>
            <a:off x="684212" y="5350933"/>
            <a:ext cx="8534400" cy="1507067"/>
          </a:xfrm>
        </p:spPr>
        <p:txBody>
          <a:bodyPr/>
          <a:lstStyle/>
          <a:p>
            <a:r>
              <a:rPr lang="hu-HU" b="1" dirty="0">
                <a:solidFill>
                  <a:schemeClr val="accent3">
                    <a:lumMod val="50000"/>
                  </a:schemeClr>
                </a:solidFill>
              </a:rPr>
              <a:t>Tudtad?</a:t>
            </a:r>
          </a:p>
        </p:txBody>
      </p:sp>
      <p:sp>
        <p:nvSpPr>
          <p:cNvPr id="3" name="Tartalom helye 2">
            <a:extLst>
              <a:ext uri="{FF2B5EF4-FFF2-40B4-BE49-F238E27FC236}">
                <a16:creationId xmlns:a16="http://schemas.microsoft.com/office/drawing/2014/main" xmlns="" id="{56593398-981E-4EE2-BEE1-AD93AE61AF71}"/>
              </a:ext>
            </a:extLst>
          </p:cNvPr>
          <p:cNvSpPr>
            <a:spLocks noGrp="1"/>
          </p:cNvSpPr>
          <p:nvPr>
            <p:ph idx="1"/>
          </p:nvPr>
        </p:nvSpPr>
        <p:spPr>
          <a:xfrm>
            <a:off x="3137126" y="435427"/>
            <a:ext cx="8534400" cy="5473148"/>
          </a:xfrm>
        </p:spPr>
        <p:txBody>
          <a:bodyPr>
            <a:normAutofit fontScale="92500" lnSpcReduction="10000"/>
          </a:bodyPr>
          <a:lstStyle/>
          <a:p>
            <a:pPr algn="just">
              <a:buFont typeface="Wingdings" panose="05000000000000000000" pitchFamily="2" charset="2"/>
              <a:buChar char="Ø"/>
            </a:pPr>
            <a:r>
              <a:rPr lang="hu-HU" dirty="0" smtClean="0">
                <a:solidFill>
                  <a:schemeClr val="tx1"/>
                </a:solidFill>
              </a:rPr>
              <a:t> A </a:t>
            </a:r>
            <a:r>
              <a:rPr lang="hu-HU" dirty="0">
                <a:solidFill>
                  <a:schemeClr val="tx1"/>
                </a:solidFill>
              </a:rPr>
              <a:t>legtöbb gyülekezet kínál közösségi alkalmat a konfirmáció után álló fiataloknak, ezek az ifi csoportok</a:t>
            </a:r>
            <a:r>
              <a:rPr lang="hu-HU" dirty="0" smtClean="0">
                <a:solidFill>
                  <a:schemeClr val="tx1"/>
                </a:solidFill>
              </a:rPr>
              <a:t>. Itt megélhetjük: nem vagyunk egyedül a hitünkkel, akár kétségeinkkel, kérdéseinkkel sem.</a:t>
            </a:r>
            <a:endParaRPr lang="hu-HU" dirty="0">
              <a:solidFill>
                <a:schemeClr val="tx1"/>
              </a:solidFill>
            </a:endParaRPr>
          </a:p>
          <a:p>
            <a:pPr algn="just">
              <a:buFont typeface="Wingdings" panose="05000000000000000000" pitchFamily="2" charset="2"/>
              <a:buChar char="Ø"/>
            </a:pPr>
            <a:r>
              <a:rPr lang="hu-HU" dirty="0" smtClean="0">
                <a:solidFill>
                  <a:schemeClr val="tx1"/>
                </a:solidFill>
              </a:rPr>
              <a:t> A Magyarországi Református Egyházhoz kapcsolódóan </a:t>
            </a:r>
            <a:r>
              <a:rPr lang="hu-HU" dirty="0">
                <a:solidFill>
                  <a:schemeClr val="tx1"/>
                </a:solidFill>
              </a:rPr>
              <a:t>működnek ifjúsági szervezetek is, ilyen például a Református Fiatalok Szövetsége (REFISZ) és a </a:t>
            </a:r>
            <a:r>
              <a:rPr lang="hu-HU" dirty="0" err="1">
                <a:solidFill>
                  <a:schemeClr val="tx1"/>
                </a:solidFill>
              </a:rPr>
              <a:t>Soli</a:t>
            </a:r>
            <a:r>
              <a:rPr lang="hu-HU" dirty="0">
                <a:solidFill>
                  <a:schemeClr val="tx1"/>
                </a:solidFill>
              </a:rPr>
              <a:t> </a:t>
            </a:r>
            <a:r>
              <a:rPr lang="hu-HU" dirty="0" err="1">
                <a:solidFill>
                  <a:schemeClr val="tx1"/>
                </a:solidFill>
              </a:rPr>
              <a:t>Deo</a:t>
            </a:r>
            <a:r>
              <a:rPr lang="hu-HU" dirty="0">
                <a:solidFill>
                  <a:schemeClr val="tx1"/>
                </a:solidFill>
              </a:rPr>
              <a:t> Gloria Diákmozgalom (SDG).</a:t>
            </a:r>
          </a:p>
          <a:p>
            <a:pPr algn="just">
              <a:buFont typeface="Wingdings" panose="05000000000000000000" pitchFamily="2" charset="2"/>
              <a:buChar char="Ø"/>
            </a:pPr>
            <a:r>
              <a:rPr lang="hu-HU" dirty="0" smtClean="0">
                <a:solidFill>
                  <a:schemeClr val="tx1"/>
                </a:solidFill>
              </a:rPr>
              <a:t> Az </a:t>
            </a:r>
            <a:r>
              <a:rPr lang="hu-HU" dirty="0">
                <a:solidFill>
                  <a:schemeClr val="tx1"/>
                </a:solidFill>
              </a:rPr>
              <a:t>első ilyen ifjúsági szervezetek az 1900-as évek elején jelentek meg Magyarországon.</a:t>
            </a:r>
          </a:p>
          <a:p>
            <a:pPr algn="just">
              <a:buFont typeface="Wingdings" panose="05000000000000000000" pitchFamily="2" charset="2"/>
              <a:buChar char="Ø"/>
            </a:pPr>
            <a:r>
              <a:rPr lang="hu-HU" dirty="0" smtClean="0">
                <a:solidFill>
                  <a:schemeClr val="tx1"/>
                </a:solidFill>
              </a:rPr>
              <a:t> Ezek </a:t>
            </a:r>
            <a:r>
              <a:rPr lang="hu-HU" dirty="0">
                <a:solidFill>
                  <a:schemeClr val="tx1"/>
                </a:solidFill>
              </a:rPr>
              <a:t>a szervezetek programokat szerveznek fiataloknak, ahol lehetőségük van keresztyén fiatalokkal időt tölteni és megismerni Krisztust.</a:t>
            </a:r>
          </a:p>
          <a:p>
            <a:pPr algn="just">
              <a:buFont typeface="Wingdings" panose="05000000000000000000" pitchFamily="2" charset="2"/>
              <a:buChar char="Ø"/>
            </a:pPr>
            <a:r>
              <a:rPr lang="hu-HU" dirty="0" smtClean="0">
                <a:solidFill>
                  <a:schemeClr val="tx1"/>
                </a:solidFill>
              </a:rPr>
              <a:t> Egyházunk </a:t>
            </a:r>
            <a:r>
              <a:rPr lang="hu-HU" dirty="0">
                <a:solidFill>
                  <a:schemeClr val="tx1"/>
                </a:solidFill>
              </a:rPr>
              <a:t>időről- időre találkozókat, fesztiválokat is szervez a kamasz és fiatal felnőtt korosztálynak, amik közül a legnagyobb a Csillagpont Református Ifjúsági Találkozó, ahova kétévente több ezer fiatal szokott összegyűlni a Kárpát-Medencéből</a:t>
            </a:r>
            <a:r>
              <a:rPr lang="hu-HU" dirty="0" smtClean="0">
                <a:solidFill>
                  <a:schemeClr val="tx1"/>
                </a:solidFill>
              </a:rPr>
              <a:t>.</a:t>
            </a:r>
            <a:endParaRPr lang="hu-HU" dirty="0">
              <a:solidFill>
                <a:schemeClr val="tx1"/>
              </a:solidFill>
            </a:endParaRPr>
          </a:p>
        </p:txBody>
      </p:sp>
      <p:pic>
        <p:nvPicPr>
          <p:cNvPr id="5" name="Kép 4"/>
          <p:cNvPicPr>
            <a:picLocks noChangeAspect="1"/>
          </p:cNvPicPr>
          <p:nvPr/>
        </p:nvPicPr>
        <p:blipFill>
          <a:blip r:embed="rId2"/>
          <a:stretch>
            <a:fillRect/>
          </a:stretch>
        </p:blipFill>
        <p:spPr>
          <a:xfrm>
            <a:off x="0" y="0"/>
            <a:ext cx="2184776" cy="2160000"/>
          </a:xfrm>
          <a:prstGeom prst="rect">
            <a:avLst/>
          </a:prstGeom>
        </p:spPr>
      </p:pic>
    </p:spTree>
    <p:extLst>
      <p:ext uri="{BB962C8B-B14F-4D97-AF65-F5344CB8AC3E}">
        <p14:creationId xmlns:p14="http://schemas.microsoft.com/office/powerpoint/2010/main" val="423839066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elhő 1"/>
          <p:cNvSpPr/>
          <p:nvPr/>
        </p:nvSpPr>
        <p:spPr>
          <a:xfrm>
            <a:off x="2722571" y="303807"/>
            <a:ext cx="8845315" cy="2816766"/>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schemeClr val="tx1"/>
                </a:solidFill>
                <a:effectLst/>
                <a:uLnTx/>
                <a:uFillTx/>
                <a:latin typeface="Arial" panose="020B0604020202020204"/>
                <a:ea typeface="+mn-ea"/>
                <a:cs typeface="+mn-cs"/>
              </a:rPr>
              <a:t>Mit gondolsz, mi történik egy ifjúsági találkozón? Akár országos</a:t>
            </a:r>
            <a:r>
              <a:rPr kumimoji="0" lang="hu-HU" sz="2400" b="0" i="0" u="none" strike="noStrike" kern="1200" cap="none" spc="0" normalizeH="0" noProof="0" dirty="0" smtClean="0">
                <a:ln>
                  <a:noFill/>
                </a:ln>
                <a:solidFill>
                  <a:schemeClr val="tx1"/>
                </a:solidFill>
                <a:effectLst/>
                <a:uLnTx/>
                <a:uFillTx/>
                <a:latin typeface="Arial" panose="020B0604020202020204"/>
                <a:ea typeface="+mn-ea"/>
                <a:cs typeface="+mn-cs"/>
              </a:rPr>
              <a:t> szinten?</a:t>
            </a:r>
          </a:p>
          <a:p>
            <a:pPr marL="0" marR="0" lvl="0" indent="0" algn="ctr" defTabSz="914400" rtl="0" eaLnBrk="0" fontAlgn="base" latinLnBrk="0" hangingPunct="0">
              <a:lnSpc>
                <a:spcPct val="100000"/>
              </a:lnSpc>
              <a:spcBef>
                <a:spcPct val="0"/>
              </a:spcBef>
              <a:spcAft>
                <a:spcPct val="0"/>
              </a:spcAft>
              <a:buClrTx/>
              <a:buSzTx/>
              <a:buFontTx/>
              <a:buNone/>
              <a:tabLst/>
              <a:defRPr/>
            </a:pPr>
            <a:r>
              <a:rPr lang="hu-HU" sz="2400" baseline="0" dirty="0" smtClean="0">
                <a:solidFill>
                  <a:schemeClr val="tx1"/>
                </a:solidFill>
                <a:latin typeface="Arial" panose="020B0604020202020204"/>
              </a:rPr>
              <a:t>Nézd meg ezt</a:t>
            </a:r>
            <a:r>
              <a:rPr lang="hu-HU" sz="2400" dirty="0" smtClean="0">
                <a:solidFill>
                  <a:schemeClr val="tx1"/>
                </a:solidFill>
                <a:latin typeface="Arial" panose="020B0604020202020204"/>
              </a:rPr>
              <a:t> a két felvételt és fogalmazd meg a gondolataidat!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schemeClr val="tx1"/>
                </a:solidFill>
                <a:effectLst/>
                <a:uLnTx/>
                <a:uFillTx/>
                <a:latin typeface="Arial" panose="020B0604020202020204"/>
                <a:ea typeface="+mn-ea"/>
                <a:cs typeface="+mn-cs"/>
              </a:rPr>
              <a:t>Miért</a:t>
            </a:r>
            <a:r>
              <a:rPr kumimoji="0" lang="hu-HU" sz="2400" b="0" i="0" u="none" strike="noStrike" kern="1200" cap="none" spc="0" normalizeH="0" noProof="0" dirty="0" smtClean="0">
                <a:ln>
                  <a:noFill/>
                </a:ln>
                <a:solidFill>
                  <a:schemeClr val="tx1"/>
                </a:solidFill>
                <a:effectLst/>
                <a:uLnTx/>
                <a:uFillTx/>
                <a:latin typeface="Arial" panose="020B0604020202020204"/>
                <a:ea typeface="+mn-ea"/>
                <a:cs typeface="+mn-cs"/>
              </a:rPr>
              <a:t> lehet jó részt venni egy ilyen alkalmon? Írd le a válaszod!</a:t>
            </a:r>
            <a:endParaRPr kumimoji="0" lang="hu-HU" sz="24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7" name="Kép 6"/>
          <p:cNvPicPr>
            <a:picLocks noChangeAspect="1"/>
          </p:cNvPicPr>
          <p:nvPr/>
        </p:nvPicPr>
        <p:blipFill>
          <a:blip r:embed="rId2"/>
          <a:stretch>
            <a:fillRect/>
          </a:stretch>
        </p:blipFill>
        <p:spPr>
          <a:xfrm>
            <a:off x="0" y="63316"/>
            <a:ext cx="2171028" cy="2160000"/>
          </a:xfrm>
          <a:prstGeom prst="rect">
            <a:avLst/>
          </a:prstGeom>
        </p:spPr>
      </p:pic>
      <p:sp>
        <p:nvSpPr>
          <p:cNvPr id="11" name="Felhő 10"/>
          <p:cNvSpPr/>
          <p:nvPr/>
        </p:nvSpPr>
        <p:spPr>
          <a:xfrm>
            <a:off x="349485" y="3120573"/>
            <a:ext cx="5493657" cy="2714170"/>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prstClr val="white"/>
                </a:solidFill>
                <a:effectLst/>
                <a:uLnTx/>
                <a:uFillTx/>
                <a:latin typeface="Arial" panose="020B0604020202020204"/>
                <a:hlinkClick r:id="rId3"/>
              </a:rPr>
              <a:t>Ez a videó a református</a:t>
            </a:r>
            <a:r>
              <a:rPr kumimoji="0" lang="hu-HU" sz="2400" b="0" i="0" u="none" strike="noStrike" kern="1200" cap="none" spc="0" normalizeH="0" noProof="0" dirty="0" smtClean="0">
                <a:ln>
                  <a:noFill/>
                </a:ln>
                <a:solidFill>
                  <a:prstClr val="white"/>
                </a:solidFill>
                <a:effectLst/>
                <a:uLnTx/>
                <a:uFillTx/>
                <a:latin typeface="Arial" panose="020B0604020202020204"/>
                <a:hlinkClick r:id="rId3"/>
              </a:rPr>
              <a:t> egyház 2019-es </a:t>
            </a:r>
            <a:r>
              <a:rPr kumimoji="0" lang="hu-HU" sz="2400" b="0" i="0" u="none" strike="noStrike" kern="1200" cap="none" spc="0" normalizeH="0" noProof="0" dirty="0" err="1" smtClean="0">
                <a:ln>
                  <a:noFill/>
                </a:ln>
                <a:solidFill>
                  <a:prstClr val="white"/>
                </a:solidFill>
                <a:effectLst/>
                <a:uLnTx/>
                <a:uFillTx/>
                <a:latin typeface="Arial" panose="020B0604020202020204"/>
                <a:hlinkClick r:id="rId3"/>
              </a:rPr>
              <a:t>Csillagpon</a:t>
            </a:r>
            <a:r>
              <a:rPr lang="hu-HU" sz="2400" dirty="0" smtClean="0">
                <a:solidFill>
                  <a:prstClr val="white"/>
                </a:solidFill>
                <a:latin typeface="Arial" panose="020B0604020202020204"/>
                <a:hlinkClick r:id="rId3"/>
              </a:rPr>
              <a:t>t találkozójáról készült. </a:t>
            </a:r>
            <a:endParaRPr kumimoji="0" lang="hu-HU"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Felhő 11"/>
          <p:cNvSpPr/>
          <p:nvPr/>
        </p:nvSpPr>
        <p:spPr>
          <a:xfrm>
            <a:off x="5843142" y="3777340"/>
            <a:ext cx="5885543" cy="239123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prstClr val="white"/>
                </a:solidFill>
                <a:effectLst/>
                <a:uLnTx/>
                <a:uFillTx/>
                <a:latin typeface="Arial" panose="020B0604020202020204"/>
                <a:ea typeface="+mn-ea"/>
                <a:cs typeface="+mn-cs"/>
                <a:hlinkClick r:id="rId4"/>
              </a:rPr>
              <a:t>Ez a</a:t>
            </a:r>
            <a:r>
              <a:rPr kumimoji="0" lang="hu-HU" sz="2400" b="0" i="0" u="none" strike="noStrike" kern="1200" cap="none" spc="0" normalizeH="0" noProof="0" dirty="0" smtClean="0">
                <a:ln>
                  <a:noFill/>
                </a:ln>
                <a:solidFill>
                  <a:prstClr val="white"/>
                </a:solidFill>
                <a:effectLst/>
                <a:uLnTx/>
                <a:uFillTx/>
                <a:latin typeface="Arial" panose="020B0604020202020204"/>
                <a:ea typeface="+mn-ea"/>
                <a:cs typeface="+mn-cs"/>
                <a:hlinkClick r:id="rId4"/>
              </a:rPr>
              <a:t> másik pedig szintén a 2019-es Csillagpont találkozóhoz kapcsolódik.</a:t>
            </a:r>
            <a:endParaRPr kumimoji="0" lang="hu-HU"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04424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Nagyvárosi">
  <a:themeElements>
    <a:clrScheme name="Nagyvárosi">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gyváros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TM03457491[[fn=Nagyvárosi]]</Template>
  <TotalTime>3318</TotalTime>
  <Words>919</Words>
  <Application>Microsoft Office PowerPoint</Application>
  <PresentationFormat>Egyéni</PresentationFormat>
  <Paragraphs>80</Paragraphs>
  <Slides>13</Slides>
  <Notes>0</Notes>
  <HiddenSlides>0</HiddenSlides>
  <MMClips>1</MMClips>
  <ScaleCrop>false</ScaleCrop>
  <HeadingPairs>
    <vt:vector size="4" baseType="variant">
      <vt:variant>
        <vt:lpstr>Téma</vt:lpstr>
      </vt:variant>
      <vt:variant>
        <vt:i4>1</vt:i4>
      </vt:variant>
      <vt:variant>
        <vt:lpstr>Diacímek</vt:lpstr>
      </vt:variant>
      <vt:variant>
        <vt:i4>13</vt:i4>
      </vt:variant>
    </vt:vector>
  </HeadingPairs>
  <TitlesOfParts>
    <vt:vector size="14" baseType="lpstr">
      <vt:lpstr>Nagyvárosi</vt:lpstr>
      <vt:lpstr>PowerPoint bemutató</vt:lpstr>
      <vt:lpstr>PowerPoint bemutató</vt:lpstr>
      <vt:lpstr>PowerPoint bemutató</vt:lpstr>
      <vt:lpstr>PowerPoint bemutató</vt:lpstr>
      <vt:lpstr>PowerPoint bemutató</vt:lpstr>
      <vt:lpstr>PowerPoint bemutató</vt:lpstr>
      <vt:lpstr>PowerPoint bemutató</vt:lpstr>
      <vt:lpstr>Tudtad?</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Zimányi Noémi</dc:creator>
  <cp:lastModifiedBy>Sarkad-Újteleki Református Egyházközség</cp:lastModifiedBy>
  <cp:revision>471</cp:revision>
  <dcterms:created xsi:type="dcterms:W3CDTF">2020-03-16T06:58:02Z</dcterms:created>
  <dcterms:modified xsi:type="dcterms:W3CDTF">2020-06-02T18:41:07Z</dcterms:modified>
</cp:coreProperties>
</file>