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54" r:id="rId3"/>
    <p:sldId id="360" r:id="rId4"/>
    <p:sldId id="318" r:id="rId5"/>
    <p:sldId id="281" r:id="rId6"/>
    <p:sldId id="357" r:id="rId7"/>
    <p:sldId id="307" r:id="rId8"/>
    <p:sldId id="358" r:id="rId9"/>
    <p:sldId id="356" r:id="rId10"/>
    <p:sldId id="359" r:id="rId11"/>
    <p:sldId id="353" r:id="rId12"/>
    <p:sldId id="355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WEmKtdiA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BuC0FmBY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gugRROkav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xabay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5yDMiih8A#action=sha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végi összefoglalás, Isten hív téged!  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2651760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63320" y="4863173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0606" y="587417"/>
            <a:ext cx="4455843" cy="1084629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videót!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9055" y="1580606"/>
            <a:ext cx="5277394" cy="366374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életben nagyon sok választás előtt állunk.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Nehéz  döntéseket kell meghoznunk!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van egy, ami mindennél fontosabb.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Erről szól a következő tanulságos 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elgondolkodtató videó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248" y="322123"/>
            <a:ext cx="2170364" cy="2164268"/>
          </a:xfrm>
          <a:prstGeom prst="rect">
            <a:avLst/>
          </a:prstGeom>
        </p:spPr>
      </p:pic>
      <p:sp>
        <p:nvSpPr>
          <p:cNvPr id="5" name="Hétágú csillag 4"/>
          <p:cNvSpPr/>
          <p:nvPr/>
        </p:nvSpPr>
        <p:spPr>
          <a:xfrm>
            <a:off x="6388445" y="833718"/>
            <a:ext cx="2769326" cy="1841673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</p:txBody>
      </p:sp>
      <p:sp>
        <p:nvSpPr>
          <p:cNvPr id="6" name="Téglalap 5"/>
          <p:cNvSpPr/>
          <p:nvPr/>
        </p:nvSpPr>
        <p:spPr>
          <a:xfrm>
            <a:off x="6507291" y="3138809"/>
            <a:ext cx="39850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legfontosabb döntés</a:t>
            </a:r>
          </a:p>
        </p:txBody>
      </p:sp>
      <p:sp>
        <p:nvSpPr>
          <p:cNvPr id="9" name="Folyamatábra: Előírt feldolgozás 8"/>
          <p:cNvSpPr/>
          <p:nvPr/>
        </p:nvSpPr>
        <p:spPr>
          <a:xfrm rot="21208998">
            <a:off x="6757090" y="4708776"/>
            <a:ext cx="4801362" cy="847165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Engedj Jézusnak!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sten vezetésére hallgatni?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döntéshelyzetedet, amelyben érezted Isten segítségét!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ilyet írni, keress egy bibliai történetet az eddig tanultak közül!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0595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6848457" y="618638"/>
            <a:ext cx="3297092" cy="1418450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863" y="1084270"/>
            <a:ext cx="4786994" cy="55257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8" y="3139265"/>
            <a:ext cx="5678081" cy="2016078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7794502" y="5155343"/>
            <a:ext cx="3116912" cy="1478942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hlinkClick r:id="rId6"/>
              </a:rPr>
              <a:t>Hallgasd meg Balassi Bálint énekét is!</a:t>
            </a:r>
            <a:r>
              <a:rPr lang="hu-HU" smtClean="0"/>
              <a:t>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069581" y="3940587"/>
            <a:ext cx="28000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Találkozunk a következő tanévben!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Áldott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nyarat kívánok!</a:t>
            </a: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Tekercs függőlegesen 6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</a:t>
            </a:r>
            <a:endParaRPr lang="hu-HU" sz="23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a te akaratod, </a:t>
            </a:r>
            <a:endParaRPr lang="hu-HU" sz="23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</a:t>
            </a:r>
            <a:endParaRPr lang="hu-HU" sz="23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</a:t>
            </a:r>
            <a:endParaRPr lang="hu-HU" sz="23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138454" y="2861076"/>
            <a:ext cx="6572368" cy="16619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400" b="1" i="1" dirty="0"/>
              <a:t>„</a:t>
            </a:r>
            <a:r>
              <a:rPr lang="hu-H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Boldog mindenki, aki az Urat féli, és az ő útjain jár</a:t>
            </a:r>
            <a:r>
              <a:rPr lang="hu-H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Zsoltárok 128,1.</a:t>
            </a:r>
            <a:endParaRPr lang="hu-HU" sz="3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77663" y="1185184"/>
            <a:ext cx="8516984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Egy Igével kívánok neked sok áldást és feltöltődést a nyári szünetre! Ne feledd Isten vezetése a szünetben is kísérni fog! Figyelj rá oda!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19" y="589983"/>
            <a:ext cx="1401921" cy="1453301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letölthetök!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6"/>
            <a:ext cx="8697889" cy="889115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32603" y="1497509"/>
            <a:ext cx="51326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>
                <a:solidFill>
                  <a:srgbClr val="595959"/>
                </a:solidFill>
                <a:latin typeface="Arial" panose="020B0604020202020204" pitchFamily="34" charset="0"/>
              </a:rPr>
              <a:t>ISTEN HÍV, TE EL NE KÜLDD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Isten hív, te el ne küldd!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Ő látja sorsodat.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Ne küldd el, ha igéje,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S</a:t>
            </a:r>
            <a:r>
              <a:rPr lang="hu-HU" sz="2200" dirty="0" smtClean="0">
                <a:solidFill>
                  <a:srgbClr val="595959"/>
                </a:solidFill>
                <a:latin typeface="Arial" panose="020B0604020202020204" pitchFamily="34" charset="0"/>
              </a:rPr>
              <a:t>zívedbe mélyre </a:t>
            </a: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hat!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Ref.: </a:t>
            </a:r>
            <a:r>
              <a:rPr lang="hu-HU" sz="2200" dirty="0" smtClean="0">
                <a:solidFill>
                  <a:srgbClr val="595959"/>
                </a:solidFill>
                <a:latin typeface="Arial" panose="020B0604020202020204" pitchFamily="34" charset="0"/>
              </a:rPr>
              <a:t>Lásd</a:t>
            </a: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, Ő szeret, még így is szeret,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Elveszi bűneidet.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>
                <a:solidFill>
                  <a:srgbClr val="595959"/>
                </a:solidFill>
                <a:latin typeface="Arial" panose="020B0604020202020204" pitchFamily="34" charset="0"/>
              </a:rPr>
              <a:t>Légy hát </a:t>
            </a: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Övé, </a:t>
            </a:r>
            <a:r>
              <a:rPr lang="hu-HU" sz="2200" dirty="0" smtClean="0">
                <a:solidFill>
                  <a:srgbClr val="595959"/>
                </a:solidFill>
                <a:latin typeface="Arial" panose="020B0604020202020204" pitchFamily="34" charset="0"/>
              </a:rPr>
              <a:t>bízzál ne félj,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A</a:t>
            </a:r>
            <a:r>
              <a:rPr lang="hu-HU" sz="2200" dirty="0" smtClean="0">
                <a:solidFill>
                  <a:srgbClr val="595959"/>
                </a:solidFill>
                <a:latin typeface="Arial" panose="020B0604020202020204" pitchFamily="34" charset="0"/>
              </a:rPr>
              <a:t>dd az Úrnak </a:t>
            </a:r>
            <a:r>
              <a:rPr lang="hu-HU" sz="2200" dirty="0">
                <a:solidFill>
                  <a:srgbClr val="595959"/>
                </a:solidFill>
                <a:latin typeface="Arial" panose="020B0604020202020204" pitchFamily="34" charset="0"/>
              </a:rPr>
              <a:t>szívedet!</a:t>
            </a:r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Ne küldd el, mert az idő eljött,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Hogy megragadd!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Ne küldd el a lét tűnő,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M</a:t>
            </a:r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int </a:t>
            </a:r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a szél elsuhan.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Ref.: </a:t>
            </a:r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Lásd</a:t>
            </a:r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, Ő szeret, még így is szeret,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Elveszi bűneidet.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Légy hát </a:t>
            </a:r>
            <a:r>
              <a:rPr lang="hu-HU" sz="2000" dirty="0">
                <a:solidFill>
                  <a:srgbClr val="595959"/>
                </a:solidFill>
                <a:latin typeface="Arial" panose="020B0604020202020204" pitchFamily="34" charset="0"/>
              </a:rPr>
              <a:t>Övé, </a:t>
            </a:r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bízzál ne félj,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Add az Úrnak szívedet!</a:t>
            </a:r>
          </a:p>
          <a:p>
            <a:endParaRPr lang="hu-HU" sz="20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Mondj igent, mert Ő szeret, </a:t>
            </a:r>
          </a:p>
          <a:p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És meghalt, hogy te élj.</a:t>
            </a:r>
          </a:p>
          <a:p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Mondj igent, hogy megtaláld</a:t>
            </a:r>
          </a:p>
          <a:p>
            <a:r>
              <a:rPr lang="hu-HU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Életed értelmét!</a:t>
            </a:r>
          </a:p>
          <a:p>
            <a:endParaRPr lang="hu-HU" sz="2200" dirty="0" smtClean="0"/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Ref.: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3001035" y="698177"/>
            <a:ext cx="3602403" cy="612648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30" y="1227909"/>
            <a:ext cx="11958308" cy="57297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3597" y="258350"/>
            <a:ext cx="967155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Mondd, te mit vársz az élettől?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a legfontosabb neked?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579" y="153702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648" y="278919"/>
            <a:ext cx="10207292" cy="10506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el!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fejezhetnek ki az itt látható képek?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572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0343088">
            <a:off x="2327683" y="4814281"/>
            <a:ext cx="86113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kapu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 rot="1095345">
            <a:off x="9182446" y="4433134"/>
            <a:ext cx="6447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Kéz 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474767" y="5089578"/>
            <a:ext cx="1346844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Meghívó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41476" y="5952675"/>
            <a:ext cx="10932458" cy="7417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hívása, jelenléte neked is szól! Sokat akar adni neked!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8275">
            <a:off x="9168166" y="1908306"/>
            <a:ext cx="1906594" cy="25433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931" y="2468599"/>
            <a:ext cx="3683759" cy="24606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13260">
            <a:off x="827194" y="1677415"/>
            <a:ext cx="21526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90680" y="321932"/>
            <a:ext cx="10254342" cy="116547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digitális hittanórán</a:t>
            </a:r>
          </a:p>
          <a:p>
            <a:pPr algn="ctr"/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zeretném benned megerősíteni, hogy Isten hív téged!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624" y="236477"/>
            <a:ext cx="1350303" cy="1336381"/>
          </a:xfrm>
          <a:prstGeom prst="rect">
            <a:avLst/>
          </a:prstGeom>
        </p:spPr>
      </p:pic>
      <p:sp>
        <p:nvSpPr>
          <p:cNvPr id="4" name="Folyamatábra: Másik feldolgozás 3"/>
          <p:cNvSpPr/>
          <p:nvPr/>
        </p:nvSpPr>
        <p:spPr>
          <a:xfrm>
            <a:off x="6126480" y="1841863"/>
            <a:ext cx="5922084" cy="356385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Sokminden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történt ebben a tanévben! Próbáld meg felidézni azokat a dolgokat, eseményeket, amelyek fontosak voltak neked!</a:t>
            </a:r>
          </a:p>
          <a:p>
            <a:pPr algn="ctr"/>
            <a:r>
              <a:rPr lang="hu-HU" dirty="0" smtClean="0"/>
              <a:t> </a:t>
            </a:r>
          </a:p>
          <a:p>
            <a:pPr algn="ctr"/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4648958"/>
            <a:ext cx="1749704" cy="172531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7" y="3035687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712694" y="81817"/>
            <a:ext cx="9246581" cy="664899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Emlékezz vissza!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tanévben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arról tanulhattál, hogy Isten megszólító szava </a:t>
            </a:r>
            <a:r>
              <a:rPr lang="hu-HU" sz="22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 is hív! 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a bibliai személyekhez, a református hithősökhöz vagy a hitben élő elődökhöz szólt. </a:t>
            </a: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mai is, bennünket is megszólít; hív az Ő közelébe és formálni szeretne!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25" y="496388"/>
            <a:ext cx="1183017" cy="1171857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1830348" y="2860858"/>
            <a:ext cx="7471955" cy="91421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Sose felejtsd el, hogy</a:t>
            </a:r>
          </a:p>
          <a:p>
            <a:pPr algn="ctr"/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„Isten közelebb van hozzád, mint az ajtó.”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2161258"/>
            <a:ext cx="2518320" cy="25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témáinak fontos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99" y="299642"/>
            <a:ext cx="1457818" cy="144343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524435" y="1132185"/>
            <a:ext cx="5351930" cy="548376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Szentíráson keresztül szólítja meg az embert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Jézus életéről szóló történetekben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láttuk meg azt,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személyiségével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Isten örömüzenetének a meghirdetésével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embert vonzott magához! </a:t>
            </a:r>
          </a:p>
          <a:p>
            <a:pPr algn="ctr"/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legkülönfélébb emberek számára nyitott ajtót. Olyanok számára is, akiket mások megvetettek, lenéztek, vagy éppen olyanok számára is, akik az egyházat üldözték. </a:t>
            </a:r>
          </a:p>
        </p:txBody>
      </p:sp>
      <p:sp>
        <p:nvSpPr>
          <p:cNvPr id="7" name="Ötszög 6"/>
          <p:cNvSpPr/>
          <p:nvPr/>
        </p:nvSpPr>
        <p:spPr>
          <a:xfrm>
            <a:off x="7019364" y="5647765"/>
            <a:ext cx="4787153" cy="968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Új lehetőségeket és új utakat ad!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yamatábra: Másik feldolgozás 7"/>
          <p:cNvSpPr/>
          <p:nvPr/>
        </p:nvSpPr>
        <p:spPr>
          <a:xfrm>
            <a:off x="1162595" y="181187"/>
            <a:ext cx="9170126" cy="1482355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olvashatod el címszavakban a legfontosabb gondolatokat, amelyek a tanév témáihoz kapcsolódtak! </a:t>
            </a:r>
            <a:endParaRPr lang="hu-HU" sz="3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898" y="1242403"/>
            <a:ext cx="1528353" cy="151023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 rot="21255178">
            <a:off x="1151205" y="2137247"/>
            <a:ext cx="2890393" cy="5534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latin typeface="Bahnschrift Condensed" panose="020B0502040204020203" pitchFamily="34" charset="0"/>
                <a:cs typeface="Arial" panose="020B0604020202020204" pitchFamily="34" charset="0"/>
              </a:rPr>
              <a:t>Isten </a:t>
            </a:r>
            <a:r>
              <a:rPr lang="hu-HU" sz="3000" dirty="0" smtClean="0">
                <a:solidFill>
                  <a:srgbClr val="FDFAE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megszólít</a:t>
            </a:r>
            <a:r>
              <a:rPr lang="hu-HU" sz="30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! </a:t>
            </a:r>
            <a:endParaRPr lang="hu-HU" sz="3000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 rot="21088943">
            <a:off x="258089" y="3431640"/>
            <a:ext cx="4738798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rgbClr val="0070C0"/>
                </a:solidFill>
                <a:latin typeface="Arial Black" panose="020B0A04020102020204" pitchFamily="34" charset="0"/>
              </a:rPr>
              <a:t>Jézus az életről </a:t>
            </a:r>
            <a:r>
              <a:rPr lang="hu-HU" sz="3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tanít!</a:t>
            </a:r>
            <a:endParaRPr lang="hu-HU" sz="3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 rot="727714">
            <a:off x="1541119" y="5386410"/>
            <a:ext cx="694132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hu-HU" sz="3300" b="1" dirty="0">
                <a:solidFill>
                  <a:srgbClr val="FF0000"/>
                </a:solidFill>
              </a:rPr>
              <a:t>Isten szeretete vonzott </a:t>
            </a:r>
            <a:r>
              <a:rPr lang="hu-HU" sz="3300" b="1" dirty="0" smtClean="0">
                <a:solidFill>
                  <a:srgbClr val="FF0000"/>
                </a:solidFill>
              </a:rPr>
              <a:t>magához!</a:t>
            </a:r>
            <a:endParaRPr lang="hu-HU" sz="3300" b="1" dirty="0">
              <a:solidFill>
                <a:srgbClr val="FF0000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 rot="20278812">
            <a:off x="7687491" y="4267173"/>
            <a:ext cx="4532812" cy="10683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Bahnschrift Light" panose="020B0502040204020203" pitchFamily="34" charset="0"/>
              </a:rPr>
              <a:t>Istennel lehet ünnepleni a jeles napokat!</a:t>
            </a:r>
            <a:endParaRPr lang="hu-HU" sz="3000" dirty="0">
              <a:latin typeface="Bahnschrift Light" panose="020B0502040204020203" pitchFamily="34" charset="0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281617" y="6348548"/>
            <a:ext cx="5897114" cy="36053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 smtClean="0">
                <a:latin typeface="Baskerville Old Face" panose="02020602080505020303" pitchFamily="18" charset="0"/>
              </a:rPr>
              <a:t>A hitvallók </a:t>
            </a:r>
            <a:r>
              <a:rPr lang="hu-HU" dirty="0" smtClean="0">
                <a:latin typeface="Baskerville Old Face" panose="02020602080505020303" pitchFamily="18" charset="0"/>
              </a:rPr>
              <a:t>élete példa előttünk! 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12" name="Egy sarkán levágott téglalap 11"/>
          <p:cNvSpPr/>
          <p:nvPr/>
        </p:nvSpPr>
        <p:spPr>
          <a:xfrm rot="367525">
            <a:off x="4230264" y="2083907"/>
            <a:ext cx="5225143" cy="952128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smtClean="0">
                <a:solidFill>
                  <a:schemeClr val="tx2">
                    <a:lumMod val="50000"/>
                  </a:schemeClr>
                </a:solidFill>
                <a:latin typeface="Bodoni MT" panose="02070603080606020203" pitchFamily="18" charset="0"/>
              </a:rPr>
              <a:t>Őszinte tettekkel válaszolhatunk Isten hívására! </a:t>
            </a:r>
            <a:endParaRPr lang="hu-HU" sz="2500" b="1" dirty="0">
              <a:solidFill>
                <a:schemeClr val="tx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3" name="Folyamatábra: Befejezés 12"/>
          <p:cNvSpPr/>
          <p:nvPr/>
        </p:nvSpPr>
        <p:spPr>
          <a:xfrm>
            <a:off x="5177245" y="3828540"/>
            <a:ext cx="4148581" cy="691053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700" b="1" dirty="0" smtClean="0">
                <a:solidFill>
                  <a:schemeClr val="bg2">
                    <a:lumMod val="50000"/>
                  </a:schemeClr>
                </a:solidFill>
              </a:rPr>
              <a:t>A munka Isten által adott feladatunk! </a:t>
            </a:r>
            <a:endParaRPr lang="hu-HU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354" y="1572080"/>
            <a:ext cx="4465462" cy="42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457" y="4474861"/>
            <a:ext cx="2969009" cy="197527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457201" y="1525987"/>
            <a:ext cx="9858044" cy="26708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Melyek voltak számodra a legérdekesebb gondolatok, témák ebben a tanévben?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ezekből?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Indokold is választásod!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egy jellegzetes címszót kedvenc témádhoz! </a:t>
            </a:r>
            <a:endParaRPr lang="hu-H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591</Words>
  <Application>Microsoft Office PowerPoint</Application>
  <PresentationFormat>Egyéni</PresentationFormat>
  <Paragraphs>95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7_Szálak</vt:lpstr>
      <vt:lpstr>PowerPoint bemutató</vt:lpstr>
      <vt:lpstr>PowerPoint bemutató</vt:lpstr>
      <vt:lpstr>Mondd, te mit vársz az élettől? Mi a legfontosabb neked? </vt:lpstr>
      <vt:lpstr>Gondolkozz el!  Mit fejezhetnek ki az itt látható képek?  </vt:lpstr>
      <vt:lpstr>PowerPoint bemutató</vt:lpstr>
      <vt:lpstr>PowerPoint bemutató</vt:lpstr>
      <vt:lpstr>A tanév témáinak fontos üzenete</vt:lpstr>
      <vt:lpstr>PowerPoint bemutató</vt:lpstr>
      <vt:lpstr>Gondolkozz! </vt:lpstr>
      <vt:lpstr>Nézd meg a videót!</vt:lpstr>
      <vt:lpstr>Gondolkozz el a kérdéseken!  </vt:lpstr>
      <vt:lpstr>Hallgasd meg ezt a dalt! 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500</cp:revision>
  <dcterms:created xsi:type="dcterms:W3CDTF">2020-03-16T06:58:02Z</dcterms:created>
  <dcterms:modified xsi:type="dcterms:W3CDTF">2020-06-08T03:46:29Z</dcterms:modified>
</cp:coreProperties>
</file>