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21" r:id="rId3"/>
  </p:sldMasterIdLst>
  <p:sldIdLst>
    <p:sldId id="334" r:id="rId4"/>
    <p:sldId id="335" r:id="rId5"/>
    <p:sldId id="314" r:id="rId6"/>
    <p:sldId id="318" r:id="rId7"/>
    <p:sldId id="320" r:id="rId8"/>
    <p:sldId id="322" r:id="rId9"/>
    <p:sldId id="326" r:id="rId10"/>
    <p:sldId id="316" r:id="rId11"/>
    <p:sldId id="323" r:id="rId12"/>
    <p:sldId id="310" r:id="rId13"/>
    <p:sldId id="330" r:id="rId14"/>
    <p:sldId id="307" r:id="rId15"/>
    <p:sldId id="328" r:id="rId16"/>
    <p:sldId id="297" r:id="rId17"/>
    <p:sldId id="304" r:id="rId18"/>
    <p:sldId id="333" r:id="rId19"/>
    <p:sldId id="331" r:id="rId20"/>
    <p:sldId id="33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9C0AC7-9BBC-4C65-BBF6-D0ECDF1A340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316206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25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3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62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15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28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947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102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130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864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52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49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44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44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465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416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479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158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140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717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4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010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7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977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965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097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073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809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903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407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09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404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72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5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6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xCOsqpm5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eresztenydalok.hu/enekek/tegyengembekekovetedde" TargetMode="External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BRM5OgVSrz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pi-feladatbank.reformatus.hu/PN7miVM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oU1WZVs-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48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Pál, a pogányok apostola (Olvasmány) </a:t>
            </a:r>
            <a:r>
              <a:rPr lang="hu-HU" sz="4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hu-HU" sz="4800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DIGITÁLIS HITTANÓRA</a:t>
            </a:r>
          </a:p>
          <a:p>
            <a:pPr algn="ctr">
              <a:defRPr/>
            </a:pPr>
            <a:endParaRPr lang="hu-HU" sz="2400" b="1" dirty="0" smtClean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693866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</a:p>
          <a:p>
            <a:pPr algn="ctr">
              <a:defRPr/>
            </a:pPr>
            <a:endParaRPr lang="hu-HU" sz="26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Fontos technikai információ:</a:t>
            </a:r>
          </a:p>
          <a:p>
            <a:pPr algn="ctr">
              <a:defRPr/>
            </a:pPr>
            <a:endParaRPr lang="hu-HU" sz="2600" b="1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PPT-t diavetítésben érdemes nézni, mert akkor a linkek egyszerű kattintásra is működnek!</a:t>
            </a:r>
          </a:p>
          <a:p>
            <a:pPr algn="ctr">
              <a:defRPr/>
            </a:pPr>
            <a:endParaRPr lang="hu-HU" sz="26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  <a:endParaRPr lang="hu-H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000" b="1" dirty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000" b="1" dirty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lesz: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Stabil és folyamatos Internet kapcsolatra,</a:t>
            </a:r>
            <a:endParaRPr lang="hu-HU" sz="2000" dirty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Üres lapra vagy </a:t>
            </a:r>
            <a:r>
              <a:rPr lang="hu-HU" sz="20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hittanfüzetre,</a:t>
            </a:r>
            <a:endParaRPr lang="hu-HU" sz="2000" dirty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Ceruzára és/vagy tollra,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Kamerás mobiltelefonra az írásos feladatok </a:t>
            </a:r>
            <a:r>
              <a:rPr lang="hu-HU" sz="2000" dirty="0" err="1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fotózásához</a:t>
            </a:r>
            <a:r>
              <a:rPr lang="hu-HU" sz="20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2000" dirty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2015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Javaslat: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PPT fájlok megjelenítéséhez használják a WPS Office ingyenes verzióját 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(Letölthető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innen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WPS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Office letöltések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Az alkalmazás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elérhető </a:t>
            </a:r>
            <a:r>
              <a:rPr lang="hu-HU" sz="2500" dirty="0" err="1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Windows-os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500" dirty="0" err="1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Android-os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platformokra 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9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527894" cy="1106477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 és Szilász ártatlanul voltak a börtönben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Apostolok cselekedetei 16,25-32.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851" y="1612356"/>
            <a:ext cx="11323796" cy="4188604"/>
          </a:xfr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Éjféltájban Pál és Szilász imádkozott, és énekkel magasztalta az Istent, a foglyok pedig hallgatták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őket.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hirtelen nagy földrengés támadt, úgyhogy megrendültek a börtön alapjai, hirtelen kinyílt minden ajtó, és mindegyikükről lehulltak a bilincsek. 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börtönőr felriadt álmából, és meglátta, hogy nyitva vannak a börtönajtók, kivonta a kardját, és végezni akart magával, mert azt hitte, hogy megszöktek a foglyok. 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azonban hangosan rákiáltott: Ne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tegyél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kárt magadban, mert valamennyien itt vagyunk! </a:t>
            </a:r>
          </a:p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Ekkor az világosságot kért, berohant, és remegve borult Pál és Szilász elé; </a:t>
            </a:r>
          </a:p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majd kivezette őket, és ezt kérdezte: Uraim, mit kell cselekednem, hogy üdvözüljek? Ők pedig így válaszoltak: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Higgy az Úr Jézusban, és üdvözülsz mind te, mind a te házad népe. </a:t>
            </a:r>
          </a:p>
          <a:p>
            <a:pPr marL="0" indent="0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hirdették az Isten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Igéjét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neki és mindazoknak, akik a házában voltak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75" y="105907"/>
            <a:ext cx="1565923" cy="1459384"/>
          </a:xfrm>
          <a:prstGeom prst="rect">
            <a:avLst/>
          </a:prstGeom>
        </p:spPr>
      </p:pic>
      <p:pic>
        <p:nvPicPr>
          <p:cNvPr id="5" name="Apcsel 16,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9753" y="5324710"/>
            <a:ext cx="1053353" cy="1053353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9" name="Folyamatábra: Befejezés 8"/>
          <p:cNvSpPr/>
          <p:nvPr/>
        </p:nvSpPr>
        <p:spPr>
          <a:xfrm>
            <a:off x="779928" y="5901813"/>
            <a:ext cx="8565777" cy="82171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szakaszt meg is hallgathatod. Erre az  ikonra </a:t>
            </a:r>
            <a:r>
              <a:rPr lang="hu-H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8534400" y="6087038"/>
            <a:ext cx="1622610" cy="134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007569" y="1530168"/>
            <a:ext cx="4598125" cy="505968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érdekesség a történetből: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Pál és Szilász még a börtönben is énekelve dicsérte Istent! 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Ezzel is kifejezték hozzá való tartozásukat, ragaszkodásukat, hitüket!</a:t>
            </a:r>
          </a:p>
          <a:p>
            <a:pPr algn="ctr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85785" y="1778362"/>
            <a:ext cx="5891347" cy="40061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éneklés egy olyan „eszköz”, ami  segít kifejezni, hogy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Isten mindennél hatalmasabb,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Isten segít rajtunk és megáld,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Isten hűséges hozzánk minden időben!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85" y="305576"/>
            <a:ext cx="1626533" cy="15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57200" y="2218267"/>
            <a:ext cx="11243733" cy="43784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minden alkalommal bátran tett bizonyságot hitéről és Jézus Krisztusról. 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riadt vissza akkor sem, ha megpróbáltatások érték küldetése során. - Isten megszabadította őt a börtönből is.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róla tanultak arra ösztönöznek minket, hogy mi se rendüljünk meg a nehézségek idején!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 vetett hitünkről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meggyőződésünkről nyíltan, őszintén beszéljünk az emberek előtt. Ez lehet a mi 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missziónk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küldetésünk!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561" y="383212"/>
            <a:ext cx="185334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2" y="578259"/>
            <a:ext cx="9234287" cy="18383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hu-HU" sz="3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Fontosabb </a:t>
            </a:r>
            <a:r>
              <a:rPr lang="hu-HU" sz="30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fogalmakról olvashatsz ezen a dián, amelyekről szó volt a mai órán.</a:t>
            </a:r>
            <a:br>
              <a:rPr lang="hu-HU" sz="30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a kifejezéseket!</a:t>
            </a:r>
            <a:endParaRPr lang="hu-HU" sz="30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3772" y="2913017"/>
            <a:ext cx="10711542" cy="22990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Misszió: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Küldetés, az evangélium terjesztését nevezzük így.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Apostol: 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Küldött, olyan tanítvány, akit Jézus arra hív el, hogy hirdesse az evangéliumot, bizonyságot tegyen. 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Evangélium: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Jó hír, örömhír, Krisztusról szóló üzenet. 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137" y="761049"/>
            <a:ext cx="185334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35" y="255799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06" y="3486599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423" y="2219674"/>
            <a:ext cx="3987411" cy="126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zene elindításához!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16137" y="4947222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Az ének teljes szövege itt található!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71692" y="806422"/>
            <a:ext cx="6848144" cy="40934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hu-H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engem békeköveteddé,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hinthessem az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 magvakat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hu-H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Szentlelked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hadd uralkodjék bennem,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az ajkamra adj tiszta szavakat.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Refrén: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Ó, add Uram, hogy soha ne feledjem,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Hogy mi voltam,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hogy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mivé lettem én,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Egész életemmel, lényemmel hirdessem: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Jézus él, benne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van remény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362308"/>
            <a:ext cx="8911687" cy="1293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Készítsd el az online 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feladatot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hu-H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vagy lapozz a következő diára!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 rot="19749032">
            <a:off x="5410352" y="1627278"/>
            <a:ext cx="457200" cy="999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087954" y="2594278"/>
            <a:ext cx="2440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Ide </a:t>
            </a: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kattints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! </a:t>
            </a: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362308"/>
            <a:ext cx="9239313" cy="1293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munkafüzet 48. oldalán végezd el a két feladatot vagy egy lapra rajzold le: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7827" y="1822011"/>
            <a:ext cx="9538704" cy="4311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Vajon milyen lehetett a börtönőr arckifejezése, amikor a következők történtek?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bezárta Pált és Szilászt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elaludt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felriadt a földrengésre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végezni akart magával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csodálkozva leborult Pál előtt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megkeresztelkedett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73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3992392"/>
            <a:ext cx="28000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>
              <a:defRPr/>
            </a:pPr>
            <a:r>
              <a:rPr lang="hu-H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1671812"/>
            <a:ext cx="2307158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  <p:sp>
        <p:nvSpPr>
          <p:cNvPr id="7" name="Tekercs függőlegesen 6"/>
          <p:cNvSpPr/>
          <p:nvPr/>
        </p:nvSpPr>
        <p:spPr>
          <a:xfrm>
            <a:off x="1958303" y="35028"/>
            <a:ext cx="7471953" cy="6645171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i="1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Atyánk, aki a mennyekben vagy, szenteltessék meg a te neved,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jöjjön el a te országod,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legyen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meg a te akaratod,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amint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mennyben, 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úgy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földön is;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mindennapi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kenyerünket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meg nekünk ma,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és bocsásd meg vétkeinket, miképpen mi is megbocsátunk az ellenünk vétkezőknek;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hu-HU" sz="2500" dirty="0" err="1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vígy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minket kísértésbe,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szabadíts meg a gonosztól;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tied az ország, a hatalom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dicsőség mindörökké.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Ámen.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(Mt 6,9-13)</a:t>
            </a:r>
          </a:p>
        </p:txBody>
      </p:sp>
    </p:spTree>
    <p:extLst>
      <p:ext uri="{BB962C8B-B14F-4D97-AF65-F5344CB8AC3E}">
        <p14:creationId xmlns:p14="http://schemas.microsoft.com/office/powerpoint/2010/main" val="26379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49969" y="2268011"/>
            <a:ext cx="6327325" cy="1846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„Menjetek el tehát, tegyetek tanítvánnyá minden népet…” Máté 28,19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1696511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56415" y="2518546"/>
            <a:ext cx="30880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Köszönjük a segítségüket!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Isten áldását kívánjuk ezzel Igével!</a:t>
            </a:r>
            <a:endParaRPr lang="hu-HU" sz="2600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69441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hu-HU" sz="44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ékesség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A PPT-</a:t>
            </a:r>
            <a:r>
              <a:rPr lang="hu-HU" dirty="0" err="1" smtClean="0">
                <a:solidFill>
                  <a:prstClr val="white"/>
                </a:solidFill>
              </a:rPr>
              <a:t>ben</a:t>
            </a:r>
            <a:r>
              <a:rPr lang="hu-HU" dirty="0" smtClean="0">
                <a:solidFill>
                  <a:prstClr val="white"/>
                </a:solidFill>
              </a:rPr>
              <a:t> felhasznált képek a </a:t>
            </a:r>
            <a:r>
              <a:rPr lang="hu-HU" dirty="0" smtClean="0">
                <a:solidFill>
                  <a:prstClr val="white"/>
                </a:solidFill>
                <a:hlinkClick r:id="rId2"/>
              </a:rPr>
              <a:t>www.unsplash.com</a:t>
            </a:r>
            <a:r>
              <a:rPr lang="hu-HU" dirty="0" smtClean="0">
                <a:solidFill>
                  <a:prstClr val="white"/>
                </a:solidFill>
              </a:rPr>
              <a:t> internetes oldalon találhatóak és ingyenesen letölthetök!</a:t>
            </a: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Kezdd a digitális hittanórát </a:t>
            </a:r>
          </a:p>
          <a:p>
            <a:pPr algn="ctr">
              <a:defRPr/>
            </a:pPr>
            <a:r>
              <a:rPr lang="hu-HU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óra eleji imádsággal!</a:t>
            </a:r>
            <a:endParaRPr lang="hu-HU" sz="3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mai digitális hittanórán </a:t>
            </a:r>
            <a:r>
              <a:rPr lang="es-E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Pálról, a pogányok apostoláról lesz szó</a:t>
            </a:r>
            <a:r>
              <a:rPr lang="hu-H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0892" y="292642"/>
            <a:ext cx="9090669" cy="13672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Hallgasd</a:t>
            </a: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meg az éneket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2" name="Ötszög 1"/>
          <p:cNvSpPr/>
          <p:nvPr/>
        </p:nvSpPr>
        <p:spPr>
          <a:xfrm>
            <a:off x="8317900" y="2630134"/>
            <a:ext cx="3383033" cy="111230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Ide </a:t>
            </a:r>
            <a:r>
              <a:rPr lang="hu-H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kattints</a:t>
            </a:r>
            <a:r>
              <a:rPr lang="hu-H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az ének elindításához!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2" y="957210"/>
            <a:ext cx="7499312" cy="59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Szoktál híreket hallgatni a tévében vagy olvasni az interneten?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 jellemző általában ezekre a hírekre?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Melyik hírnek örültél az elmúlt héten a legjobban, ami igazán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 hír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volt számodra?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7" y="5011821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61" y="371435"/>
            <a:ext cx="9793104" cy="1139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 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92" y="1510936"/>
            <a:ext cx="9830673" cy="281469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misszió azt jelenti, hogy küldetés!</a:t>
            </a:r>
          </a:p>
          <a:p>
            <a:pPr>
              <a:lnSpc>
                <a:spcPct val="80000"/>
              </a:lnSpc>
            </a:pP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Olyan küldetést jelent, amely 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elviszi 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Jézus 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Krisztusról szóló jó hírt, 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üzenetet az emberekhez. Ez a hír valóban örömhír az ember számára.</a:t>
            </a:r>
          </a:p>
          <a:p>
            <a:pPr>
              <a:lnSpc>
                <a:spcPct val="80000"/>
              </a:lnSpc>
            </a:pP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Krisztus bízta meg tanítványait ezekkel a szavakkal: 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828" y="1855493"/>
            <a:ext cx="1853326" cy="1832619"/>
          </a:xfrm>
          <a:prstGeom prst="rect">
            <a:avLst/>
          </a:prstGeom>
        </p:spPr>
      </p:pic>
      <p:sp>
        <p:nvSpPr>
          <p:cNvPr id="3" name="Tekercs vízszintesen 2"/>
          <p:cNvSpPr/>
          <p:nvPr/>
        </p:nvSpPr>
        <p:spPr>
          <a:xfrm>
            <a:off x="490405" y="4158205"/>
            <a:ext cx="10228216" cy="1672045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„Menjetek el tehát, tegyetek tanítvánnyá minden népet…” Máté 28,19.  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elfelé nyílbuborék 4"/>
          <p:cNvSpPr/>
          <p:nvPr/>
        </p:nvSpPr>
        <p:spPr>
          <a:xfrm>
            <a:off x="693614" y="5662825"/>
            <a:ext cx="9873743" cy="986031"/>
          </a:xfrm>
          <a:prstGeom prst="up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mai aranymondásunk is ez!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2696" y="1062053"/>
            <a:ext cx="9052559" cy="5383012"/>
          </a:xfrm>
          <a:prstGeom prst="rect">
            <a:avLst/>
          </a:prstGeom>
          <a:solidFill>
            <a:srgbClr val="F7D097"/>
          </a:solidFill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endParaRPr lang="hu-HU" altLang="hu-HU" sz="2800" dirty="0" smtClean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Apostolok C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selekedeteiről írott könyv mutatja be Pál apostol személyét és missziói útjait.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Neve: Pál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Nemzetisége: zsidó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Foglalkozása: apostol, küldött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Küldetése: Isten Igéjét hirdette a népeknek,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főként a pogányok között szolgált.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Munkatársai: Szilász, Barnabás, és </a:t>
            </a:r>
            <a:r>
              <a:rPr lang="hu-HU" altLang="hu-HU" sz="2800" dirty="0" err="1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Timótheus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voltak.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Legismertebb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tanítása: 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Szeretethimnusz (I Kor 13.)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945" y="2109525"/>
            <a:ext cx="1853345" cy="1835055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>
            <a:off x="535579" y="227945"/>
            <a:ext cx="11038114" cy="725644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lett a pogányok </a:t>
            </a:r>
            <a:r>
              <a:rPr lang="hu-H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apostola</a:t>
            </a: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9006" y="444137"/>
            <a:ext cx="3383280" cy="5909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Tanulmányozd a térképet!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Keress a Bibliádban olyan városokat, ahová Pál levelet is írt!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alt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alt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városok nevét a füzetedbe!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26" y="1116874"/>
            <a:ext cx="1457979" cy="14303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26" y="4062488"/>
            <a:ext cx="1383912" cy="1371719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1593669"/>
            <a:ext cx="8524565" cy="4420145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32" y="4919706"/>
            <a:ext cx="3547769" cy="19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76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hogy neked mi lehet a küldetésed!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saját táblázatot és töltsd ki a hiányzó részeket!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9359" y="2899198"/>
            <a:ext cx="5018267" cy="19863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5146766"/>
            <a:ext cx="1521091" cy="1525399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79394"/>
              </p:ext>
            </p:extLst>
          </p:nvPr>
        </p:nvGraphicFramePr>
        <p:xfrm>
          <a:off x="2181497" y="3356396"/>
          <a:ext cx="86543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160">
                  <a:extLst>
                    <a:ext uri="{9D8B030D-6E8A-4147-A177-3AD203B41FA5}">
                      <a16:colId xmlns:a16="http://schemas.microsoft.com/office/drawing/2014/main" xmlns="" val="939208253"/>
                    </a:ext>
                  </a:extLst>
                </a:gridCol>
                <a:gridCol w="4327160">
                  <a:extLst>
                    <a:ext uri="{9D8B030D-6E8A-4147-A177-3AD203B41FA5}">
                      <a16:colId xmlns:a16="http://schemas.microsoft.com/office/drawing/2014/main" xmlns="" val="3581896236"/>
                    </a:ext>
                  </a:extLst>
                </a:gridCol>
              </a:tblGrid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Név: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732436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Nemzetiség: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03918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Életkor: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3743170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Küldetés: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442935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Barátok:</a:t>
                      </a:r>
                      <a:r>
                        <a:rPr lang="hu-HU" sz="3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053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5804" y="397184"/>
            <a:ext cx="9781315" cy="1248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 szolgálata sokszor nagyon nehéz volt!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3325" y="1504405"/>
            <a:ext cx="11116492" cy="4306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 amerre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járt, mindenütt Jézusról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beszélt és csodákat tett Jézus erejével.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megpróbáltatást és szenvedést kellett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kiállnia útjai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során, de sosem hátrált meg. Mindvégig kitartott és hűséggel dicsérte Istent. Egy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Filippiben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megharagudtak rá,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Jézusról beszélt. Munkatársával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megverték,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börtönbe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zárták őket.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Ötszög 3"/>
          <p:cNvSpPr/>
          <p:nvPr/>
        </p:nvSpPr>
        <p:spPr>
          <a:xfrm>
            <a:off x="627017" y="5159828"/>
            <a:ext cx="10829108" cy="1489167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dián erről elolvashatsz egy részt a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Bibliából, vagy meg is hallgathatod a történetet, lapozz!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8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9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855</Words>
  <Application>Microsoft Office PowerPoint</Application>
  <PresentationFormat>Egyéni</PresentationFormat>
  <Paragraphs>129</Paragraphs>
  <Slides>18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7_Szálak</vt:lpstr>
      <vt:lpstr>8_Szálak</vt:lpstr>
      <vt:lpstr>9_Szálak</vt:lpstr>
      <vt:lpstr>PowerPoint bemutató</vt:lpstr>
      <vt:lpstr>PowerPoint bemutató</vt:lpstr>
      <vt:lpstr>PowerPoint bemutató</vt:lpstr>
      <vt:lpstr>Gondolkozz el a kérdésen!  </vt:lpstr>
      <vt:lpstr>Olvasd el figyelmesen a szöveget! </vt:lpstr>
      <vt:lpstr>PowerPoint bemutató</vt:lpstr>
      <vt:lpstr>PowerPoint bemutató</vt:lpstr>
      <vt:lpstr>Gondold végig, hogy neked mi lehet a küldetésed! Készíts egy saját táblázatot és töltsd ki a hiányzó részeket!</vt:lpstr>
      <vt:lpstr>Pál szolgálata sokszor nagyon nehéz volt!</vt:lpstr>
      <vt:lpstr>Pál és Szilász ártatlanul voltak a börtönben Apostolok cselekedetei 16,25-32.</vt:lpstr>
      <vt:lpstr>PowerPoint bemutató</vt:lpstr>
      <vt:lpstr>Jól jegyezd meg!</vt:lpstr>
      <vt:lpstr>Fontosabb fogalmakról olvashatsz ezen a dián, amelyekről szó volt a mai órán. Tanuld meg a kifejezéseket!</vt:lpstr>
      <vt:lpstr>Énekeljünk együtt! </vt:lpstr>
      <vt:lpstr>Készítsd el az online feladatot,  vagy lapozz a következő diára!</vt:lpstr>
      <vt:lpstr>A munkafüzet 48. oldalán végezd el a két feladatot vagy egy lapra rajzold le: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351</cp:revision>
  <dcterms:created xsi:type="dcterms:W3CDTF">2020-03-16T06:58:02Z</dcterms:created>
  <dcterms:modified xsi:type="dcterms:W3CDTF">2020-05-18T10:09:55Z</dcterms:modified>
</cp:coreProperties>
</file>